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9"/>
  </p:notesMasterIdLst>
  <p:handoutMasterIdLst>
    <p:handoutMasterId r:id="rId100"/>
  </p:handoutMasterIdLst>
  <p:sldIdLst>
    <p:sldId id="256" r:id="rId2"/>
    <p:sldId id="337" r:id="rId3"/>
    <p:sldId id="338" r:id="rId4"/>
    <p:sldId id="353" r:id="rId5"/>
    <p:sldId id="427" r:id="rId6"/>
    <p:sldId id="428" r:id="rId7"/>
    <p:sldId id="429" r:id="rId8"/>
    <p:sldId id="430" r:id="rId9"/>
    <p:sldId id="431" r:id="rId10"/>
    <p:sldId id="436" r:id="rId11"/>
    <p:sldId id="437" r:id="rId12"/>
    <p:sldId id="438" r:id="rId13"/>
    <p:sldId id="439" r:id="rId14"/>
    <p:sldId id="440" r:id="rId15"/>
    <p:sldId id="502" r:id="rId16"/>
    <p:sldId id="503" r:id="rId17"/>
    <p:sldId id="500" r:id="rId18"/>
    <p:sldId id="517" r:id="rId19"/>
    <p:sldId id="432" r:id="rId20"/>
    <p:sldId id="441" r:id="rId21"/>
    <p:sldId id="444" r:id="rId22"/>
    <p:sldId id="445" r:id="rId23"/>
    <p:sldId id="505" r:id="rId24"/>
    <p:sldId id="506" r:id="rId25"/>
    <p:sldId id="446" r:id="rId26"/>
    <p:sldId id="447" r:id="rId27"/>
    <p:sldId id="448" r:id="rId28"/>
    <p:sldId id="449" r:id="rId29"/>
    <p:sldId id="450" r:id="rId30"/>
    <p:sldId id="485" r:id="rId31"/>
    <p:sldId id="486" r:id="rId32"/>
    <p:sldId id="487" r:id="rId33"/>
    <p:sldId id="488" r:id="rId34"/>
    <p:sldId id="489" r:id="rId35"/>
    <p:sldId id="490" r:id="rId36"/>
    <p:sldId id="512" r:id="rId37"/>
    <p:sldId id="513" r:id="rId38"/>
    <p:sldId id="514" r:id="rId39"/>
    <p:sldId id="515" r:id="rId40"/>
    <p:sldId id="516" r:id="rId41"/>
    <p:sldId id="491" r:id="rId42"/>
    <p:sldId id="492" r:id="rId43"/>
    <p:sldId id="493" r:id="rId44"/>
    <p:sldId id="494" r:id="rId45"/>
    <p:sldId id="510" r:id="rId46"/>
    <p:sldId id="495" r:id="rId47"/>
    <p:sldId id="496" r:id="rId48"/>
    <p:sldId id="511" r:id="rId49"/>
    <p:sldId id="518" r:id="rId50"/>
    <p:sldId id="497" r:id="rId51"/>
    <p:sldId id="498" r:id="rId52"/>
    <p:sldId id="519" r:id="rId53"/>
    <p:sldId id="520" r:id="rId54"/>
    <p:sldId id="433" r:id="rId55"/>
    <p:sldId id="443" r:id="rId56"/>
    <p:sldId id="442" r:id="rId57"/>
    <p:sldId id="452" r:id="rId58"/>
    <p:sldId id="453" r:id="rId59"/>
    <p:sldId id="454" r:id="rId60"/>
    <p:sldId id="455" r:id="rId61"/>
    <p:sldId id="456" r:id="rId62"/>
    <p:sldId id="457" r:id="rId63"/>
    <p:sldId id="458" r:id="rId64"/>
    <p:sldId id="459" r:id="rId65"/>
    <p:sldId id="504" r:id="rId66"/>
    <p:sldId id="460" r:id="rId67"/>
    <p:sldId id="461" r:id="rId68"/>
    <p:sldId id="464" r:id="rId69"/>
    <p:sldId id="462" r:id="rId70"/>
    <p:sldId id="463" r:id="rId71"/>
    <p:sldId id="465" r:id="rId72"/>
    <p:sldId id="466" r:id="rId73"/>
    <p:sldId id="508" r:id="rId74"/>
    <p:sldId id="501" r:id="rId75"/>
    <p:sldId id="468" r:id="rId76"/>
    <p:sldId id="469" r:id="rId77"/>
    <p:sldId id="470" r:id="rId78"/>
    <p:sldId id="471" r:id="rId79"/>
    <p:sldId id="507" r:id="rId80"/>
    <p:sldId id="434" r:id="rId81"/>
    <p:sldId id="472" r:id="rId82"/>
    <p:sldId id="473" r:id="rId83"/>
    <p:sldId id="475" r:id="rId84"/>
    <p:sldId id="474" r:id="rId85"/>
    <p:sldId id="476" r:id="rId86"/>
    <p:sldId id="478" r:id="rId87"/>
    <p:sldId id="479" r:id="rId88"/>
    <p:sldId id="477" r:id="rId89"/>
    <p:sldId id="480" r:id="rId90"/>
    <p:sldId id="481" r:id="rId91"/>
    <p:sldId id="482" r:id="rId92"/>
    <p:sldId id="483" r:id="rId93"/>
    <p:sldId id="484" r:id="rId94"/>
    <p:sldId id="522" r:id="rId95"/>
    <p:sldId id="509" r:id="rId96"/>
    <p:sldId id="499" r:id="rId97"/>
    <p:sldId id="336" r:id="rId98"/>
  </p:sldIdLst>
  <p:sldSz cx="12192000" cy="6858000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ny Lin" initials="JL" lastIdx="2" clrIdx="0">
    <p:extLst>
      <p:ext uri="{19B8F6BF-5375-455C-9EA6-DF929625EA0E}">
        <p15:presenceInfo xmlns:p15="http://schemas.microsoft.com/office/powerpoint/2012/main" userId="3cdb81d190bbd5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522" autoAdjust="0"/>
  </p:normalViewPr>
  <p:slideViewPr>
    <p:cSldViewPr snapToGrid="0">
      <p:cViewPr varScale="1">
        <p:scale>
          <a:sx n="77" d="100"/>
          <a:sy n="77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11:10:19.962" idx="2">
    <p:pos x="2905" y="3965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191969C-EBF2-48B8-9A64-4B9E315900C5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1AC72A5-F0DC-49D4-A81C-8AE11751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262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742" y="0"/>
            <a:ext cx="4032568" cy="35262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2E590EE-7406-4AC5-809C-72A2D5E88E8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00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78340"/>
            <a:ext cx="7444740" cy="2764095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305"/>
            <a:ext cx="4032568" cy="35262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742" y="6667305"/>
            <a:ext cx="4032568" cy="35262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6F7C399-7195-48E8-BB19-2012AEB3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34098"/>
            <a:ext cx="9144000" cy="2387600"/>
          </a:xfr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 cap="none" spc="5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3602038"/>
            <a:ext cx="4632960" cy="644842"/>
          </a:xfr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5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8A2-108A-4AB8-A105-113E88E04641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49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2080" y="121921"/>
            <a:ext cx="11927840" cy="6599554"/>
          </a:xfrm>
          <a:prstGeom prst="rect">
            <a:avLst/>
          </a:prstGeom>
          <a:noFill/>
          <a:ln w="19050" cmpd="dbl"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60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106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946-908E-4B31-A415-55ED53C5A9EB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F310-D2BC-4253-A228-70FE1C66DB49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835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 cap="none" spc="5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808"/>
            <a:ext cx="12192000" cy="6257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9108" y="6463323"/>
            <a:ext cx="1062892" cy="394677"/>
          </a:xfrm>
        </p:spPr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7D6-1B8C-44F0-A2BB-03E429C69EA8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12BA-36ED-47D8-9EE7-8548AD78AA94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069D-5554-497C-AC0C-C773BC2AE6AC}" type="datetime1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1156"/>
            <a:ext cx="10515600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b="1" cap="none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831-CD10-43C4-A005-F531EB6D3391}" type="datetime1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2080" y="121921"/>
            <a:ext cx="11927840" cy="6599554"/>
          </a:xfrm>
          <a:prstGeom prst="rect">
            <a:avLst/>
          </a:prstGeom>
          <a:noFill/>
          <a:ln w="19050" cmpd="dbl"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60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78" y="3930285"/>
            <a:ext cx="4632960" cy="1595192"/>
          </a:xfr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marL="228600" indent="-228600">
              <a:defRPr lang="en-US" sz="2500" baseline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Bullet 1</a:t>
            </a:r>
          </a:p>
          <a:p>
            <a:pPr lvl="0" algn="ctr">
              <a:spcBef>
                <a:spcPct val="0"/>
              </a:spcBef>
            </a:pPr>
            <a:r>
              <a:rPr lang="en-US" dirty="0"/>
              <a:t>Bullet 2</a:t>
            </a:r>
          </a:p>
          <a:p>
            <a:pPr lvl="0" algn="ctr">
              <a:spcBef>
                <a:spcPct val="0"/>
              </a:spcBef>
            </a:pPr>
            <a:r>
              <a:rPr lang="en-US" dirty="0"/>
              <a:t>Bullet 3</a:t>
            </a:r>
          </a:p>
          <a:p>
            <a:pPr lvl="0" algn="ctr">
              <a:spcBef>
                <a:spcPct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4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E3C-E334-43DF-A774-199F52987D5E}" type="datetime1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B41D-DBE8-4D83-8C71-AF623DA86FB1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9D4-E1CA-405E-B1BF-C51704CDE823}" type="datetime1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3889-B836-48E7-946E-7E8EAE1BAA0E}" type="datetime1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spss/seminars/no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spss/seminars/notes/entering-data/" TargetMode="External"/><Relationship Id="rId2" Type="http://schemas.openxmlformats.org/officeDocument/2006/relationships/hyperlink" Target="https://stats.idre.ucla.edu/spss/seminars/introduction-to-regression-with-spss/introreg-lesson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idre.ucla.edu/spss/seminars/notes/managing-data/" TargetMode="External"/><Relationship Id="rId5" Type="http://schemas.openxmlformats.org/officeDocument/2006/relationships/hyperlink" Target="https://stats.idre.ucla.edu/spss/seminars/notes/modifying-data/" TargetMode="External"/><Relationship Id="rId4" Type="http://schemas.openxmlformats.org/officeDocument/2006/relationships/hyperlink" Target="https://stats.idre.ucla.edu/spss/seminars/notes/exploring-dat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wp-content/uploads/2016/08/elemapiv2.sav" TargetMode="External"/><Relationship Id="rId2" Type="http://schemas.openxmlformats.org/officeDocument/2006/relationships/hyperlink" Target="https://docs.library.ucla.edu/display/LSD/Access+a+CLICC+Virtual+Deskto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idre.ucla.edu/wp-content/uploads/2017/01/spss-notes.zi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GyUcgi" TargetMode="External"/><Relationship Id="rId2" Type="http://schemas.openxmlformats.org/officeDocument/2006/relationships/hyperlink" Target="https://bit.ly/2U0uvY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Introduction to 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2B6C9-F096-4D85-AE67-7C5CF4CFF5B4}"/>
              </a:ext>
            </a:extLst>
          </p:cNvPr>
          <p:cNvSpPr/>
          <p:nvPr/>
        </p:nvSpPr>
        <p:spPr>
          <a:xfrm>
            <a:off x="2167560" y="5357453"/>
            <a:ext cx="826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https://stats.idre.ucla.edu/spss/seminars/notes/</a:t>
            </a:r>
            <a:endParaRPr lang="en-US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8249F-4ADA-4CA7-8010-79F5ECF58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169" y="3937138"/>
            <a:ext cx="5133975" cy="9048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642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843A5-AD34-420B-A8C3-A0142C0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7B37-3651-47D9-95F1-DCEA327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10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AF7A48-5A5F-4204-A46F-66D4A54A2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Reading in an Excel or CSV</a:t>
            </a:r>
          </a:p>
          <a:p>
            <a:pPr algn="ctr"/>
            <a:r>
              <a:rPr lang="en-US" dirty="0"/>
              <a:t>Open SPSS Data</a:t>
            </a:r>
          </a:p>
          <a:p>
            <a:pPr algn="ctr"/>
            <a:r>
              <a:rPr lang="en-US" dirty="0"/>
              <a:t>Missing Data</a:t>
            </a:r>
          </a:p>
        </p:txBody>
      </p:sp>
    </p:spTree>
    <p:extLst>
      <p:ext uri="{BB962C8B-B14F-4D97-AF65-F5344CB8AC3E}">
        <p14:creationId xmlns:p14="http://schemas.microsoft.com/office/powerpoint/2010/main" val="203940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376B-8035-43E9-9CCD-BEB40004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in Excel Data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813C4D-6EAA-45C0-8B10-A03C023B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42" y="1781959"/>
            <a:ext cx="5944115" cy="38941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44278-C06E-44FE-AB1C-8543A4BF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11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B24E1B-6077-4940-9C0A-A6A0C5A1EDB8}"/>
              </a:ext>
            </a:extLst>
          </p:cNvPr>
          <p:cNvSpPr/>
          <p:nvPr/>
        </p:nvSpPr>
        <p:spPr>
          <a:xfrm>
            <a:off x="3744685" y="4149969"/>
            <a:ext cx="2270928" cy="62299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6B47-DF7F-4700-9C33-3B28F449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in CSV Files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24E612-284D-4FD5-8DCE-A79E1C385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42" y="1781959"/>
            <a:ext cx="5944115" cy="38941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E8702-8C07-41FF-B543-7B001C28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51DD0F-8E41-474D-9AA3-BA4BC73673F8}"/>
              </a:ext>
            </a:extLst>
          </p:cNvPr>
          <p:cNvSpPr/>
          <p:nvPr/>
        </p:nvSpPr>
        <p:spPr>
          <a:xfrm>
            <a:off x="3563814" y="4149969"/>
            <a:ext cx="2270928" cy="62299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6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790-B0A4-42E5-A657-6C87D2AA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Reading in SPSS Files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4BB34D-93A9-47C9-BA6D-6D3346884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42" y="1781959"/>
            <a:ext cx="5944115" cy="38941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B0AB8-70DF-4DB0-9FDD-81C58C63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9D5245-16CF-4BF6-9852-90ED9BEAA732}"/>
              </a:ext>
            </a:extLst>
          </p:cNvPr>
          <p:cNvSpPr/>
          <p:nvPr/>
        </p:nvSpPr>
        <p:spPr>
          <a:xfrm>
            <a:off x="3744685" y="4149969"/>
            <a:ext cx="2270928" cy="62299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7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60E958-B765-426F-AFC3-25BDA7C6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37A1C9-8DED-4678-ABB2-5B2263C18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487" y="1366118"/>
            <a:ext cx="7593867" cy="4789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4DEDB-C90F-4412-A3AE-CF5FB51A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AEC75-404E-4176-B999-FE1F5FE90CD7}"/>
              </a:ext>
            </a:extLst>
          </p:cNvPr>
          <p:cNvSpPr txBox="1"/>
          <p:nvPr/>
        </p:nvSpPr>
        <p:spPr>
          <a:xfrm>
            <a:off x="4612640" y="792569"/>
            <a:ext cx="319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use SPSS as </a:t>
            </a:r>
            <a:r>
              <a:rPr lang="en-US" dirty="0" err="1"/>
              <a:t>StatTransfer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1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398A-844E-43E0-9D1D-C38CA199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518FF-D5B1-404D-BBCA-684B150B4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031" y="1909669"/>
            <a:ext cx="5581937" cy="36387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B1A0B-682A-4773-B29A-3BA4F2EE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72FB-0AFD-4880-BDBE-6EA761B5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E4A6-CFEF-41E3-B3E1-F1AB3A8E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import data feature to open </a:t>
            </a:r>
            <a:r>
              <a:rPr lang="en-US" b="1" dirty="0"/>
              <a:t>hs0.csv  </a:t>
            </a:r>
            <a:r>
              <a:rPr lang="en-US" dirty="0"/>
              <a:t>then save the file as </a:t>
            </a:r>
            <a:r>
              <a:rPr lang="en-US" b="1" dirty="0"/>
              <a:t>myhs0.sav</a:t>
            </a:r>
          </a:p>
          <a:p>
            <a:pPr lvl="1"/>
            <a:r>
              <a:rPr lang="en-US" dirty="0"/>
              <a:t>Do you see any differences from Open File? </a:t>
            </a:r>
          </a:p>
          <a:p>
            <a:pPr lvl="1"/>
            <a:r>
              <a:rPr lang="en-US" dirty="0"/>
              <a:t>What is the benefit of saving as SAV?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4A01-936F-47D0-AFE4-81CD6B41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15E9-553B-4DAC-A888-5FB51CF5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Missing Data in SPSS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6A3D3-0F02-46D3-81CD-7CDE775F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39C9F-C2D6-4C04-9DB8-45ACAF458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8" y="672569"/>
            <a:ext cx="5549132" cy="6093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5CA8CD-97C3-4CA8-9952-0F23B214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50" y="672569"/>
            <a:ext cx="4422286" cy="2144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AB02A-F94B-412E-8B38-1203D2E64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850" y="2840359"/>
            <a:ext cx="4365784" cy="184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0B2E3-425A-4F2B-9EBD-055D5580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850" y="4683754"/>
            <a:ext cx="4365784" cy="2018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16012A-513C-492E-95B7-558B558D0949}"/>
              </a:ext>
            </a:extLst>
          </p:cNvPr>
          <p:cNvSpPr txBox="1"/>
          <p:nvPr/>
        </p:nvSpPr>
        <p:spPr>
          <a:xfrm>
            <a:off x="11289714" y="1615440"/>
            <a:ext cx="8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BED96-AC7A-4E91-BE42-64FC5B7A3FDB}"/>
              </a:ext>
            </a:extLst>
          </p:cNvPr>
          <p:cNvSpPr txBox="1"/>
          <p:nvPr/>
        </p:nvSpPr>
        <p:spPr>
          <a:xfrm>
            <a:off x="10960136" y="553934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MISS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64C55-F498-4B03-BCF7-414499FA8E57}"/>
              </a:ext>
            </a:extLst>
          </p:cNvPr>
          <p:cNvSpPr txBox="1"/>
          <p:nvPr/>
        </p:nvSpPr>
        <p:spPr>
          <a:xfrm>
            <a:off x="11585530" y="357739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829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F0A7-E4F6-4994-8C73-DE024EEC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 / False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F05C-18DF-41FE-AC26-F71A454E3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For a numeric variable, System Missing is represented by a dot and User Missing is represented by a number.   </a:t>
            </a:r>
          </a:p>
          <a:p>
            <a:r>
              <a:rPr lang="en-US" dirty="0"/>
              <a:t>2. For string variables, SYSTEM MISSING is represented by a dot. </a:t>
            </a:r>
          </a:p>
          <a:p>
            <a:r>
              <a:rPr lang="en-US" dirty="0"/>
              <a:t>3. User Missing allows multiple types of missingness, whereas SYSTEM MISSING allows only one type.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ABEDB-32F9-4DEB-B566-476BBEA3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4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7D7-2546-494E-861A-FB81210B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Exploring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D9B8F-AE8B-41A6-8DEC-CEF5AF26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19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9E8205C-54CF-45B3-ADE3-433F516CD9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algn="ctr"/>
            <a:r>
              <a:rPr lang="en-US" sz="2000" dirty="0" err="1"/>
              <a:t>Descriptives</a:t>
            </a:r>
            <a:endParaRPr lang="en-US" sz="2000" dirty="0"/>
          </a:p>
          <a:p>
            <a:pPr algn="ctr"/>
            <a:r>
              <a:rPr lang="en-US" sz="2000" dirty="0"/>
              <a:t>Stratified</a:t>
            </a:r>
          </a:p>
          <a:p>
            <a:pPr algn="ctr"/>
            <a:r>
              <a:rPr lang="en-US" sz="2000" dirty="0"/>
              <a:t>Conditional </a:t>
            </a:r>
            <a:r>
              <a:rPr lang="en-US" sz="2000" dirty="0" err="1"/>
              <a:t>descriptives</a:t>
            </a:r>
            <a:endParaRPr lang="en-US" sz="2000" dirty="0"/>
          </a:p>
          <a:p>
            <a:pPr algn="ctr"/>
            <a:r>
              <a:rPr lang="en-US" sz="2000" dirty="0"/>
              <a:t>Histograms</a:t>
            </a:r>
          </a:p>
          <a:p>
            <a:pPr algn="ctr"/>
            <a:r>
              <a:rPr lang="en-US" sz="2000" dirty="0"/>
              <a:t>Correlations</a:t>
            </a:r>
          </a:p>
          <a:p>
            <a:pPr algn="ctr"/>
            <a:r>
              <a:rPr lang="en-US" sz="2000" dirty="0"/>
              <a:t>Scatterplots</a:t>
            </a:r>
          </a:p>
        </p:txBody>
      </p:sp>
    </p:spTree>
    <p:extLst>
      <p:ext uri="{BB962C8B-B14F-4D97-AF65-F5344CB8AC3E}">
        <p14:creationId xmlns:p14="http://schemas.microsoft.com/office/powerpoint/2010/main" val="167682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E34B-9CD1-4A64-8C07-C05A606F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8C5A-0484-479E-AD0A-3D93B4AE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roximaNova"/>
              </a:rPr>
              <a:t>Objective: to show you common data management utilities in SPSS to facilitate your data analysis</a:t>
            </a:r>
          </a:p>
          <a:p>
            <a:r>
              <a:rPr lang="en-US" i="0" dirty="0">
                <a:effectLst/>
                <a:latin typeface="ProximaNova"/>
              </a:rPr>
              <a:t>Strength of SPSS: focus on point and click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sng" dirty="0">
              <a:solidFill>
                <a:srgbClr val="006699"/>
              </a:solidFill>
              <a:effectLst/>
              <a:latin typeface="ProximaNova"/>
              <a:hlinkClick r:id="rId2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6699"/>
                </a:solidFill>
                <a:effectLst/>
                <a:latin typeface="ProximaNova"/>
                <a:hlinkClick r:id="rId2"/>
              </a:rPr>
              <a:t>SPSS Environment</a:t>
            </a:r>
            <a:endParaRPr lang="en-US" b="0" i="0" u="sng" dirty="0">
              <a:solidFill>
                <a:srgbClr val="006699"/>
              </a:solidFill>
              <a:effectLst/>
              <a:latin typeface="ProximaNova"/>
            </a:endParaRP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ProximaNova"/>
              </a:rPr>
              <a:t>Get familiar with various elements of SPSS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6699"/>
                </a:solidFill>
                <a:effectLst/>
                <a:latin typeface="ProximaNova"/>
                <a:hlinkClick r:id="rId3"/>
              </a:rPr>
              <a:t>Entering Data</a:t>
            </a:r>
            <a:endParaRPr lang="en-US" b="0" i="0" u="sng" dirty="0">
              <a:solidFill>
                <a:srgbClr val="006699"/>
              </a:solidFill>
              <a:effectLst/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333333"/>
                </a:solidFill>
                <a:latin typeface="ProximaNova"/>
              </a:rPr>
              <a:t>How to get data into SPSS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6699"/>
                </a:solidFill>
                <a:effectLst/>
                <a:latin typeface="ProximaNova"/>
                <a:hlinkClick r:id="rId4"/>
              </a:rPr>
              <a:t>Exploring Data</a:t>
            </a:r>
            <a:endParaRPr lang="en-US" b="0" i="0" u="sng" dirty="0">
              <a:solidFill>
                <a:srgbClr val="006699"/>
              </a:solidFill>
              <a:effectLst/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333333"/>
                </a:solidFill>
                <a:latin typeface="ProximaNova"/>
              </a:rPr>
              <a:t>Run basic descriptive analysis to understand your data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6699"/>
                </a:solidFill>
                <a:effectLst/>
                <a:latin typeface="ProximaNova"/>
                <a:hlinkClick r:id="rId5"/>
              </a:rPr>
              <a:t>Modifying Data</a:t>
            </a:r>
            <a:endParaRPr lang="en-US" b="0" i="0" u="sng" dirty="0">
              <a:solidFill>
                <a:srgbClr val="006699"/>
              </a:solidFill>
              <a:effectLst/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333333"/>
                </a:solidFill>
                <a:latin typeface="ProximaNova"/>
              </a:rPr>
              <a:t>Variables is messy, get it to where you want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sng" dirty="0">
                <a:solidFill>
                  <a:srgbClr val="006699"/>
                </a:solidFill>
                <a:effectLst/>
                <a:latin typeface="ProximaNova"/>
                <a:hlinkClick r:id="rId6"/>
              </a:rPr>
              <a:t>Managing Data</a:t>
            </a:r>
            <a:endParaRPr lang="en-US" b="0" i="0" u="sng" dirty="0">
              <a:solidFill>
                <a:srgbClr val="006699"/>
              </a:solidFill>
              <a:effectLst/>
              <a:latin typeface="ProximaNova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333333"/>
                </a:solidFill>
                <a:latin typeface="ProximaNova"/>
              </a:rPr>
              <a:t>Reducing your data, adding more data, combining multiple datasets</a:t>
            </a:r>
          </a:p>
          <a:p>
            <a:pPr marL="0" indent="0" algn="l">
              <a:buNone/>
            </a:pPr>
            <a:endParaRPr lang="en-US" u="sng" dirty="0">
              <a:solidFill>
                <a:srgbClr val="006699"/>
              </a:solidFill>
              <a:latin typeface="ProximaNov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ProximaNova"/>
            </a:endParaRPr>
          </a:p>
          <a:p>
            <a:pPr marL="0" indent="0" algn="l">
              <a:buNone/>
            </a:pPr>
            <a:endParaRPr lang="en-US" i="0" dirty="0">
              <a:effectLst/>
              <a:latin typeface="ProximaNova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728D-EC2A-4E33-A9A5-C9A0E13F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60E958-B765-426F-AFC3-25BDA7C6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hs0.sav</a:t>
            </a:r>
          </a:p>
        </p:txBody>
      </p:sp>
      <p:pic>
        <p:nvPicPr>
          <p:cNvPr id="4" name="Content Placeholder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50E27DB-464A-4B5B-BD4C-4BBEA4A85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1" y="880665"/>
            <a:ext cx="10802858" cy="569674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4DEDB-C90F-4412-A3AE-CF5FB51A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CD5D-2020-4FCA-B4A3-029B03DF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Descriptive Statistics</a:t>
            </a:r>
          </a:p>
        </p:txBody>
      </p:sp>
      <p:pic>
        <p:nvPicPr>
          <p:cNvPr id="6" name="Content Placeholder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D7CAE6C-35F2-4D3B-9CF4-7C2D9FFD5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84" b="80365"/>
          <a:stretch/>
        </p:blipFill>
        <p:spPr>
          <a:xfrm>
            <a:off x="466021" y="776043"/>
            <a:ext cx="10021650" cy="18256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849E-3CCD-456B-A340-629D99EA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4E85EA-5CD9-4098-A51B-E0DA50729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74" y="2801142"/>
            <a:ext cx="5859490" cy="36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8213-E009-4B4A-BEE1-0782FEC1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Stratified </a:t>
            </a:r>
            <a:r>
              <a:rPr lang="en-US" dirty="0" err="1"/>
              <a:t>Descriptives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12A60-5526-45E2-AA75-D63ADB83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761DE-1292-4FB7-968E-D992C477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524" y="600808"/>
            <a:ext cx="5305425" cy="425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0522D-93B6-41EB-A749-F62E500E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42" y="2939073"/>
            <a:ext cx="55911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257D-3ED6-4AB6-ACA4-6682D109A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Stratified </a:t>
            </a:r>
            <a:r>
              <a:rPr lang="en-US" dirty="0" err="1"/>
              <a:t>Descriptives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76E90-0D03-45CD-91EB-39E7B4646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962" y="947737"/>
            <a:ext cx="6696075" cy="5562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C7E0-9267-4624-A3DF-BF486BB5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9EC09A-3962-4DDC-B70F-803FFD96845E}"/>
              </a:ext>
            </a:extLst>
          </p:cNvPr>
          <p:cNvSpPr/>
          <p:nvPr/>
        </p:nvSpPr>
        <p:spPr>
          <a:xfrm>
            <a:off x="7286920" y="3167619"/>
            <a:ext cx="1008668" cy="35821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DBABA-4E56-4924-8F28-EEBB922FBF32}"/>
              </a:ext>
            </a:extLst>
          </p:cNvPr>
          <p:cNvSpPr txBox="1"/>
          <p:nvPr/>
        </p:nvSpPr>
        <p:spPr>
          <a:xfrm>
            <a:off x="4353340" y="6500390"/>
            <a:ext cx="377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mean indicate for gender?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4D4EC-9FDF-4B94-A31B-191014E8EA6C}"/>
              </a:ext>
            </a:extLst>
          </p:cNvPr>
          <p:cNvSpPr/>
          <p:nvPr/>
        </p:nvSpPr>
        <p:spPr>
          <a:xfrm>
            <a:off x="7286920" y="1636653"/>
            <a:ext cx="1008668" cy="35821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19A6A9-A309-4ABC-ADBC-B06FBA88BCCF}"/>
              </a:ext>
            </a:extLst>
          </p:cNvPr>
          <p:cNvSpPr/>
          <p:nvPr/>
        </p:nvSpPr>
        <p:spPr>
          <a:xfrm>
            <a:off x="7286920" y="4785349"/>
            <a:ext cx="1008668" cy="35821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76892D-6F15-4343-956D-88A8909D0347}"/>
              </a:ext>
            </a:extLst>
          </p:cNvPr>
          <p:cNvSpPr/>
          <p:nvPr/>
        </p:nvSpPr>
        <p:spPr>
          <a:xfrm>
            <a:off x="4905081" y="1576816"/>
            <a:ext cx="1008668" cy="1424599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3905E7-7489-41EA-AAB5-2BE8D7DAB287}"/>
              </a:ext>
            </a:extLst>
          </p:cNvPr>
          <p:cNvSpPr txBox="1"/>
          <p:nvPr/>
        </p:nvSpPr>
        <p:spPr>
          <a:xfrm>
            <a:off x="0" y="2678249"/>
            <a:ext cx="321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would you see different N’s</a:t>
            </a:r>
          </a:p>
          <a:p>
            <a:r>
              <a:rPr lang="en-US" dirty="0"/>
              <a:t>and what is Valid N?</a:t>
            </a:r>
          </a:p>
        </p:txBody>
      </p:sp>
    </p:spTree>
    <p:extLst>
      <p:ext uri="{BB962C8B-B14F-4D97-AF65-F5344CB8AC3E}">
        <p14:creationId xmlns:p14="http://schemas.microsoft.com/office/powerpoint/2010/main" val="204022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8C12-CE82-46FF-A401-DB0861DE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2D25-ADCF-43C6-B753-A21F00DF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running the same analysis but select </a:t>
            </a:r>
            <a:r>
              <a:rPr lang="en-US" b="1" dirty="0"/>
              <a:t>Organize output by groups</a:t>
            </a:r>
          </a:p>
          <a:p>
            <a:pPr lvl="1"/>
            <a:r>
              <a:rPr lang="en-US" dirty="0"/>
              <a:t>Which do you prefer?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A165-6D02-43C7-A748-ABA04E4E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3A9AA-1AD5-4E1C-A1F2-38A31198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7" y="1300162"/>
            <a:ext cx="53054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2B88-2AD1-446A-AE79-AAEEE5C0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to turn off split file</a:t>
            </a:r>
          </a:p>
        </p:txBody>
      </p:sp>
      <p:pic>
        <p:nvPicPr>
          <p:cNvPr id="6" name="Content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0604A5A-2591-4A10-B72B-9C0D1EBD8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10" y="1713186"/>
            <a:ext cx="5495764" cy="43299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F23CA-9B92-4DDC-BCF2-91C96FD0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35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7648-D7C3-40F8-9542-44F1242E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Select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A9B12C-C20B-47C5-B94D-4D67FA337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0" y="837083"/>
            <a:ext cx="4639322" cy="48012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02BA6-4B61-445C-852D-51ED371D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C1292F-115F-4A53-9581-6CAF87207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30" y="1505824"/>
            <a:ext cx="6897063" cy="4820323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F90E2A-78E4-4EDB-9C86-008BDCBCB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23" y="3898025"/>
            <a:ext cx="4420217" cy="2762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FA784B-C614-4E8C-9C38-CF8C613783F8}"/>
              </a:ext>
            </a:extLst>
          </p:cNvPr>
          <p:cNvSpPr txBox="1"/>
          <p:nvPr/>
        </p:nvSpPr>
        <p:spPr>
          <a:xfrm>
            <a:off x="5524500" y="723922"/>
            <a:ext cx="593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60 is a passing score on reading and you want to see </a:t>
            </a:r>
          </a:p>
          <a:p>
            <a:r>
              <a:rPr lang="en-US" dirty="0"/>
              <a:t>how many students passed</a:t>
            </a:r>
          </a:p>
        </p:txBody>
      </p:sp>
    </p:spTree>
    <p:extLst>
      <p:ext uri="{BB962C8B-B14F-4D97-AF65-F5344CB8AC3E}">
        <p14:creationId xmlns:p14="http://schemas.microsoft.com/office/powerpoint/2010/main" val="1889396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7015-F745-4BC3-801D-1F3FDD55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Select (String Variable)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874FE-197D-4C3F-A3AC-6578260D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AE6FA-9D39-4311-8737-35A214B31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019175"/>
            <a:ext cx="6896100" cy="4819650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B50B4F3-5249-495E-B521-A6E2B04D1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37" y="3700687"/>
            <a:ext cx="4420217" cy="276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AB62A1-22FA-4DCC-89F5-FC61688C8398}"/>
              </a:ext>
            </a:extLst>
          </p:cNvPr>
          <p:cNvSpPr txBox="1"/>
          <p:nvPr/>
        </p:nvSpPr>
        <p:spPr>
          <a:xfrm>
            <a:off x="1722120" y="577436"/>
            <a:ext cx="98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 to see a particular type of school. Why is it in “quotes”? How would you change it if it’s numeric?</a:t>
            </a:r>
          </a:p>
        </p:txBody>
      </p:sp>
    </p:spTree>
    <p:extLst>
      <p:ext uri="{BB962C8B-B14F-4D97-AF65-F5344CB8AC3E}">
        <p14:creationId xmlns:p14="http://schemas.microsoft.com/office/powerpoint/2010/main" val="2715372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20D4-24EF-48B3-844A-7D182162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Conditional Select (Range)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8C8FC-1036-42BC-9F2E-BA160758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02CF7-4D93-4C61-BCE3-4F094D28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3" y="1391036"/>
            <a:ext cx="4648200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30956-D912-4232-A86E-AA1C3F91B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772" y="2558440"/>
            <a:ext cx="2152650" cy="12192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20F63C-DD1A-4D28-B651-EBBDD0955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08" y="3429000"/>
            <a:ext cx="4420217" cy="2762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0705D-D5F6-4F0F-9ACC-78101655065C}"/>
              </a:ext>
            </a:extLst>
          </p:cNvPr>
          <p:cNvSpPr txBox="1"/>
          <p:nvPr/>
        </p:nvSpPr>
        <p:spPr>
          <a:xfrm>
            <a:off x="5524500" y="723922"/>
            <a:ext cx="5935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60 is a passing score on reading and you want to see </a:t>
            </a:r>
          </a:p>
          <a:p>
            <a:r>
              <a:rPr lang="en-US" dirty="0"/>
              <a:t>how many students passed</a:t>
            </a:r>
          </a:p>
        </p:txBody>
      </p:sp>
    </p:spTree>
    <p:extLst>
      <p:ext uri="{BB962C8B-B14F-4D97-AF65-F5344CB8AC3E}">
        <p14:creationId xmlns:p14="http://schemas.microsoft.com/office/powerpoint/2010/main" val="3232034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F189-27DE-4C00-91F9-D23B616F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C2F2C-441A-44AC-B2D7-AE6515E9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2DB4D-5878-45B8-9E31-2B640EE9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96" y="810336"/>
            <a:ext cx="4648200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71F6B-6DDB-4BCB-98B8-A5D9A986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2" r="35857" b="75809"/>
          <a:stretch/>
        </p:blipFill>
        <p:spPr>
          <a:xfrm>
            <a:off x="6096000" y="810336"/>
            <a:ext cx="5679103" cy="1576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E7629-44B1-4C72-BB06-CA8D88BB2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55386"/>
            <a:ext cx="52578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2752-E486-4F71-B4E7-EF1AA197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65CA-23FD-43FC-81B3-56DE0904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SPSS version 22 (slides are of SPSS 26) or higher installed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ProximaNova"/>
              </a:rPr>
              <a:t>CLICC Virtual Desktop (</a:t>
            </a:r>
            <a:r>
              <a:rPr lang="en-US" b="0" i="0" u="sng" dirty="0">
                <a:solidFill>
                  <a:srgbClr val="006699"/>
                </a:solidFill>
                <a:effectLst/>
                <a:latin typeface="ProximaNova"/>
                <a:hlinkClick r:id="rId2"/>
              </a:rPr>
              <a:t>https://docs.library.ucla.edu/display/LSD/Access+a+CLICC+Virtual+Desktop</a:t>
            </a:r>
            <a:r>
              <a:rPr lang="en-US" b="0" i="0" dirty="0">
                <a:solidFill>
                  <a:srgbClr val="333333"/>
                </a:solidFill>
                <a:effectLst/>
                <a:latin typeface="ProximaNova"/>
              </a:rPr>
              <a:t> )</a:t>
            </a:r>
            <a:endParaRPr lang="en-US" dirty="0"/>
          </a:p>
          <a:p>
            <a:r>
              <a:rPr lang="en-US" dirty="0"/>
              <a:t>Download the complete set of files here: </a:t>
            </a:r>
          </a:p>
          <a:p>
            <a:pPr lvl="1"/>
            <a:r>
              <a:rPr lang="en-US" dirty="0"/>
              <a:t>SPSS Environment </a:t>
            </a:r>
          </a:p>
          <a:p>
            <a:pPr lvl="2"/>
            <a:r>
              <a:rPr lang="en-US" dirty="0">
                <a:hlinkClick r:id="rId3"/>
              </a:rPr>
              <a:t>https://stats.idre.ucla.edu/wp-content/uploads/2016/08/elemapiv2.sav</a:t>
            </a:r>
            <a:endParaRPr lang="en-US" dirty="0"/>
          </a:p>
          <a:p>
            <a:pPr lvl="1"/>
            <a:r>
              <a:rPr lang="en-US" dirty="0"/>
              <a:t>Main seminar </a:t>
            </a:r>
          </a:p>
          <a:p>
            <a:pPr lvl="2"/>
            <a:r>
              <a:rPr lang="en-US" dirty="0">
                <a:hlinkClick r:id="rId4"/>
              </a:rPr>
              <a:t>https://stats.idre.ucla.edu/wp-content/uploads/2017/01/spss-notes.zip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135AD-0CEB-45CF-A749-C087F12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1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2ACE-0011-4493-9B39-258C5014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Boxplot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5A256-BE10-4A09-8488-4BBAE808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875" y="1199347"/>
            <a:ext cx="4067175" cy="1771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BDAD-E4BB-49F1-A719-74EE9674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9B4DE-6BAF-43CD-BAD9-53868B0FF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71" y="3635128"/>
            <a:ext cx="2257425" cy="253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1680B-3DAF-4CAE-9E09-23821D556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37" y="1420812"/>
            <a:ext cx="50196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1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8960-7FDD-4EAB-8DBE-C81E6BF6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(Univariate) Boxplot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322BF-CBDE-4FEC-B2BE-EB92ED154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0" y="1400175"/>
            <a:ext cx="8115300" cy="4657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2F5C7-49C4-4CBB-B5E8-430E317A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DD21C-DB21-4A46-BE05-A75F87D08210}"/>
              </a:ext>
            </a:extLst>
          </p:cNvPr>
          <p:cNvSpPr txBox="1"/>
          <p:nvPr/>
        </p:nvSpPr>
        <p:spPr>
          <a:xfrm>
            <a:off x="4664467" y="6463323"/>
            <a:ext cx="142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Category axis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02C37-EEF6-4147-B08A-8B9ECD3EC150}"/>
              </a:ext>
            </a:extLst>
          </p:cNvPr>
          <p:cNvSpPr txBox="1"/>
          <p:nvPr/>
        </p:nvSpPr>
        <p:spPr>
          <a:xfrm>
            <a:off x="400691" y="303999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1F3AB-4E18-4FB8-9DAA-FD61F51AA1B2}"/>
              </a:ext>
            </a:extLst>
          </p:cNvPr>
          <p:cNvSpPr txBox="1"/>
          <p:nvPr/>
        </p:nvSpPr>
        <p:spPr>
          <a:xfrm>
            <a:off x="5360212" y="305966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81AAB-EBDF-4EC6-8BAF-3D9AE795856D}"/>
              </a:ext>
            </a:extLst>
          </p:cNvPr>
          <p:cNvSpPr txBox="1"/>
          <p:nvPr/>
        </p:nvSpPr>
        <p:spPr>
          <a:xfrm>
            <a:off x="73550" y="6093991"/>
            <a:ext cx="33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Value labels would be useful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7F23A-17C1-40C0-BC9F-85DAE0404350}"/>
              </a:ext>
            </a:extLst>
          </p:cNvPr>
          <p:cNvSpPr txBox="1"/>
          <p:nvPr/>
        </p:nvSpPr>
        <p:spPr>
          <a:xfrm>
            <a:off x="5360212" y="4056157"/>
            <a:ext cx="15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244DE-84FA-4AEC-9673-6CB6384E2EED}"/>
              </a:ext>
            </a:extLst>
          </p:cNvPr>
          <p:cNvSpPr txBox="1"/>
          <p:nvPr/>
        </p:nvSpPr>
        <p:spPr>
          <a:xfrm>
            <a:off x="5360212" y="2414799"/>
            <a:ext cx="15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FC610-C788-48DB-AD7A-2FA43358134E}"/>
              </a:ext>
            </a:extLst>
          </p:cNvPr>
          <p:cNvSpPr txBox="1"/>
          <p:nvPr/>
        </p:nvSpPr>
        <p:spPr>
          <a:xfrm>
            <a:off x="4528931" y="511831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2F6C4-17D7-45ED-B789-E023E8B1EBB0}"/>
              </a:ext>
            </a:extLst>
          </p:cNvPr>
          <p:cNvSpPr txBox="1"/>
          <p:nvPr/>
        </p:nvSpPr>
        <p:spPr>
          <a:xfrm>
            <a:off x="7663070" y="5088493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4F45E-CB9B-4820-98A3-895C743FCA37}"/>
              </a:ext>
            </a:extLst>
          </p:cNvPr>
          <p:cNvSpPr txBox="1"/>
          <p:nvPr/>
        </p:nvSpPr>
        <p:spPr>
          <a:xfrm>
            <a:off x="5376777" y="4933644"/>
            <a:ext cx="13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fence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9D907A-A6AE-4985-83A8-3D07CCC7D82A}"/>
              </a:ext>
            </a:extLst>
          </p:cNvPr>
          <p:cNvSpPr txBox="1"/>
          <p:nvPr/>
        </p:nvSpPr>
        <p:spPr>
          <a:xfrm>
            <a:off x="5376777" y="1791390"/>
            <a:ext cx="133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fence</a:t>
            </a:r>
          </a:p>
        </p:txBody>
      </p:sp>
    </p:spTree>
    <p:extLst>
      <p:ext uri="{BB962C8B-B14F-4D97-AF65-F5344CB8AC3E}">
        <p14:creationId xmlns:p14="http://schemas.microsoft.com/office/powerpoint/2010/main" val="30383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703D-1C44-4BCB-AFF8-3286AAB9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(Univariate) Histogram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2C1321-C05D-48A0-A4CA-E01796BBC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192" y="2486239"/>
            <a:ext cx="4076700" cy="2752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706B9-52CF-4E58-A6FE-EC22FE54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3255A-3D17-4D94-AB64-E950A7AF5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58" y="1830887"/>
            <a:ext cx="48958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EAEA-B2FB-4274-A82B-26B1CA28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Histogram of writing score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EB4BC8-AC0B-47B6-B897-57A9727F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7" y="1276350"/>
            <a:ext cx="8239125" cy="4905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37DA5-040B-4B81-8BF8-A21A42F8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0F2F0-F495-43AE-848E-1457B67D5124}"/>
              </a:ext>
            </a:extLst>
          </p:cNvPr>
          <p:cNvSpPr txBox="1"/>
          <p:nvPr/>
        </p:nvSpPr>
        <p:spPr>
          <a:xfrm>
            <a:off x="3707296" y="6291329"/>
            <a:ext cx="463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the bell shape black line represent? </a:t>
            </a:r>
          </a:p>
        </p:txBody>
      </p:sp>
    </p:spTree>
    <p:extLst>
      <p:ext uri="{BB962C8B-B14F-4D97-AF65-F5344CB8AC3E}">
        <p14:creationId xmlns:p14="http://schemas.microsoft.com/office/powerpoint/2010/main" val="302231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6F71-BFD9-4127-8AC4-3BE552D0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of SES + Histogram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CBC4B-59F3-41EA-82AD-6222683D6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631" y="1719744"/>
            <a:ext cx="4657725" cy="5048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20672-0D3C-4FB1-A391-9C01D40A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8129C-8B6E-4E5B-BDF4-19FF0D549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56" y="2890356"/>
            <a:ext cx="4343400" cy="276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2B12B-CE80-4AFB-AF02-517B2796F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879" y="1719744"/>
            <a:ext cx="2466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2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AD83-6DC2-4026-B67B-418E9D31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Frequency </a:t>
            </a:r>
            <a:r>
              <a:rPr lang="en-US"/>
              <a:t>+ Histogram of 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4474D-8760-4843-87EE-13D1C1A1B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54" y="1553699"/>
            <a:ext cx="4419600" cy="1638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CE7C-44A5-40A6-A036-FD78128A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89C8F-9CD6-4A3C-8C7E-F06D653F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16" y="1405098"/>
            <a:ext cx="6886575" cy="4705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6CF04-C933-43C3-BAE2-B5E3650BC67D}"/>
              </a:ext>
            </a:extLst>
          </p:cNvPr>
          <p:cNvSpPr txBox="1"/>
          <p:nvPr/>
        </p:nvSpPr>
        <p:spPr>
          <a:xfrm>
            <a:off x="3887254" y="6370983"/>
            <a:ext cx="441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we expect this distribution to be normal? </a:t>
            </a:r>
          </a:p>
        </p:txBody>
      </p:sp>
    </p:spTree>
    <p:extLst>
      <p:ext uri="{BB962C8B-B14F-4D97-AF65-F5344CB8AC3E}">
        <p14:creationId xmlns:p14="http://schemas.microsoft.com/office/powerpoint/2010/main" val="289090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FDD9-0376-40BE-AC4C-77048196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4890-1682-412B-8700-90064F87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histogram of writing scores for females and males. </a:t>
            </a:r>
          </a:p>
          <a:p>
            <a:pPr lvl="1"/>
            <a:r>
              <a:rPr lang="en-US" dirty="0"/>
              <a:t>Hint: Panel by columns</a:t>
            </a:r>
          </a:p>
          <a:p>
            <a:r>
              <a:rPr lang="en-US" dirty="0"/>
              <a:t>Map it onto the </a:t>
            </a:r>
            <a:r>
              <a:rPr lang="en-US" dirty="0" err="1"/>
              <a:t>barplot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7B5F-1BEF-4373-9378-90E3B1C1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FDD9-0376-40BE-AC4C-77048196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57B5F-1BEF-4373-9378-90E3B1C1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37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CD9D5-C861-490C-A4B9-05A0572CE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66" y="830690"/>
            <a:ext cx="4733769" cy="2716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46B6F-047B-4090-9ADE-89D54B3EE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402" y="3713131"/>
            <a:ext cx="5018896" cy="29475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3C290-7BC6-4F34-BB6A-E12BAEF69C98}"/>
              </a:ext>
            </a:extLst>
          </p:cNvPr>
          <p:cNvSpPr txBox="1"/>
          <p:nvPr/>
        </p:nvSpPr>
        <p:spPr>
          <a:xfrm>
            <a:off x="5151120" y="34290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218B-6238-4038-9254-759C67B53419}"/>
              </a:ext>
            </a:extLst>
          </p:cNvPr>
          <p:cNvSpPr txBox="1"/>
          <p:nvPr/>
        </p:nvSpPr>
        <p:spPr>
          <a:xfrm>
            <a:off x="7213600" y="3429000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998892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3470-E254-4CFC-AA72-E2714AEA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4A2AC-A4B4-4730-9200-56DF81302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Recreate </a:t>
            </a:r>
            <a:r>
              <a:rPr lang="en-US" dirty="0" err="1"/>
              <a:t>descriptives</a:t>
            </a:r>
            <a:r>
              <a:rPr lang="en-US" dirty="0"/>
              <a:t> to represent the </a:t>
            </a:r>
            <a:r>
              <a:rPr lang="en-US" dirty="0" err="1"/>
              <a:t>barplot</a:t>
            </a:r>
            <a:r>
              <a:rPr lang="en-US" dirty="0"/>
              <a:t> (obtain the median, 25</a:t>
            </a:r>
            <a:r>
              <a:rPr lang="en-US" baseline="30000" dirty="0"/>
              <a:t>th</a:t>
            </a:r>
            <a:r>
              <a:rPr lang="en-US" dirty="0"/>
              <a:t> percentile and 75</a:t>
            </a:r>
            <a:r>
              <a:rPr lang="en-US" baseline="30000" dirty="0"/>
              <a:t>th</a:t>
            </a:r>
            <a:r>
              <a:rPr lang="en-US" dirty="0"/>
              <a:t> percentile)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B728C-1D6C-4376-B77D-2FDD8301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8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D181-F073-458F-BC6B-40F7D6E6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(solution steps)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6C25-7D2D-4FE6-A631-6E40B5DA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16708-9FF2-457C-AED6-94C5F907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9" y="787241"/>
            <a:ext cx="3640209" cy="2921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D35BC-32BE-4223-9110-00C9EDBB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861" y="2743043"/>
            <a:ext cx="4106820" cy="25241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A4564-0679-4D81-B4FE-2872703B7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413497" y="2743043"/>
            <a:ext cx="4247057" cy="38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7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843A5-AD34-420B-A8C3-A0142C0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SPSS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7B37-3651-47D9-95F1-DCEA327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AF7A48-5A5F-4204-A46F-66D4A54A2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algn="ctr"/>
            <a:r>
              <a:rPr lang="en-US" dirty="0"/>
              <a:t>Data View</a:t>
            </a:r>
          </a:p>
          <a:p>
            <a:pPr algn="ctr"/>
            <a:r>
              <a:rPr lang="en-US" dirty="0"/>
              <a:t>Variable View</a:t>
            </a:r>
          </a:p>
          <a:p>
            <a:pPr algn="ctr"/>
            <a:r>
              <a:rPr lang="en-US" dirty="0"/>
              <a:t>Syntax Editor</a:t>
            </a:r>
          </a:p>
          <a:p>
            <a:pPr algn="ctr"/>
            <a:r>
              <a:rPr lang="en-US" dirty="0"/>
              <a:t>Command Syntax</a:t>
            </a:r>
          </a:p>
          <a:p>
            <a:pPr algn="ctr"/>
            <a:r>
              <a:rPr lang="en-US" dirty="0"/>
              <a:t>Output (Viewer)</a:t>
            </a:r>
          </a:p>
        </p:txBody>
      </p:sp>
    </p:spTree>
    <p:extLst>
      <p:ext uri="{BB962C8B-B14F-4D97-AF65-F5344CB8AC3E}">
        <p14:creationId xmlns:p14="http://schemas.microsoft.com/office/powerpoint/2010/main" val="963183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D181-F073-458F-BC6B-40F7D6E6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26C25-7D2D-4FE6-A631-6E40B5DA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0990D-2EF2-4892-A74D-9745EC56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384" y="1787233"/>
            <a:ext cx="3324225" cy="393382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3A927DE-D040-4D13-8E91-21D99893F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231" y="1787233"/>
            <a:ext cx="4733769" cy="27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75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D60A-5621-4F9F-8F00-AA8D8EA0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(Bivariate) Crosstabulations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28185-8130-456A-8F3C-6316FB018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3457" y="958660"/>
            <a:ext cx="6132367" cy="51343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E6D00-2AC1-4550-BCAA-27FFC105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D24DC-BB8E-404B-B025-E6CE533F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84" y="3970084"/>
            <a:ext cx="5016003" cy="2425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2296A-48CA-415A-A57C-1DFD273E9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59" y="683072"/>
            <a:ext cx="4790879" cy="1577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ACF4F-E3B5-4479-A896-EB7C1CD3D4E2}"/>
              </a:ext>
            </a:extLst>
          </p:cNvPr>
          <p:cNvSpPr txBox="1"/>
          <p:nvPr/>
        </p:nvSpPr>
        <p:spPr>
          <a:xfrm>
            <a:off x="6938139" y="580320"/>
            <a:ext cx="289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kind of variable is this?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97315D-067E-4E05-81FD-39A87E58130A}"/>
              </a:ext>
            </a:extLst>
          </p:cNvPr>
          <p:cNvCxnSpPr>
            <a:cxnSpLocks/>
          </p:cNvCxnSpPr>
          <p:nvPr/>
        </p:nvCxnSpPr>
        <p:spPr>
          <a:xfrm flipH="1">
            <a:off x="9209988" y="901847"/>
            <a:ext cx="216817" cy="86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BD8DD0-0790-4C39-9BFD-48D6BA263879}"/>
              </a:ext>
            </a:extLst>
          </p:cNvPr>
          <p:cNvSpPr txBox="1"/>
          <p:nvPr/>
        </p:nvSpPr>
        <p:spPr>
          <a:xfrm>
            <a:off x="411480" y="2644140"/>
            <a:ext cx="447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 for tabulating two </a:t>
            </a:r>
            <a:r>
              <a:rPr lang="en-US" b="1" dirty="0"/>
              <a:t>categorical</a:t>
            </a:r>
            <a:r>
              <a:rPr lang="en-US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3074214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CA46-CFAC-4B76-B4DA-09408238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(Bivariate) Correlations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D4267-E556-454F-AE2A-6EA7778D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316799-6AC7-42ED-A1FF-A0CCE17C2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642" y="830734"/>
            <a:ext cx="7335274" cy="1152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69A43-4EC3-4BA2-8DEF-2617497B6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77" y="2187712"/>
            <a:ext cx="5048675" cy="4472949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37FF7472-F2E5-4898-84CC-190AC5823A06}"/>
              </a:ext>
            </a:extLst>
          </p:cNvPr>
          <p:cNvSpPr/>
          <p:nvPr/>
        </p:nvSpPr>
        <p:spPr>
          <a:xfrm>
            <a:off x="6266691" y="2865748"/>
            <a:ext cx="216817" cy="7258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747DD-D53F-4522-ADFF-3CEBBD8C4BF4}"/>
              </a:ext>
            </a:extLst>
          </p:cNvPr>
          <p:cNvCxnSpPr/>
          <p:nvPr/>
        </p:nvCxnSpPr>
        <p:spPr>
          <a:xfrm>
            <a:off x="6730739" y="3228680"/>
            <a:ext cx="2255497" cy="1388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DA107A7-F40A-4047-8986-92C4B2E7D369}"/>
              </a:ext>
            </a:extLst>
          </p:cNvPr>
          <p:cNvSpPr txBox="1"/>
          <p:nvPr/>
        </p:nvSpPr>
        <p:spPr>
          <a:xfrm>
            <a:off x="8326357" y="4756851"/>
            <a:ext cx="3710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 you notice about </a:t>
            </a:r>
          </a:p>
          <a:p>
            <a:r>
              <a:rPr lang="en-US" dirty="0"/>
              <a:t>the measurement of these variables?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A5C4E-2C8C-484F-95E8-E28AB42E21F3}"/>
              </a:ext>
            </a:extLst>
          </p:cNvPr>
          <p:cNvSpPr txBox="1"/>
          <p:nvPr/>
        </p:nvSpPr>
        <p:spPr>
          <a:xfrm>
            <a:off x="142641" y="3236755"/>
            <a:ext cx="258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for summarizing two </a:t>
            </a:r>
            <a:r>
              <a:rPr lang="en-US" b="1" dirty="0"/>
              <a:t>continuous</a:t>
            </a:r>
            <a:r>
              <a:rPr lang="en-US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2896557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138-8833-451C-B7B3-544EC4D7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Listwise Deletion (Correlation)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14B99-ACE6-416B-A3B2-37DD71DA7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921" y="1668333"/>
            <a:ext cx="7973710" cy="47450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DBB-854B-4D24-9289-08AD86FC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9BD9F-8625-451F-8514-170993A33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" y="991535"/>
            <a:ext cx="2743200" cy="2209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9473F6-553D-4740-8D69-8AA0DBBC4B99}"/>
              </a:ext>
            </a:extLst>
          </p:cNvPr>
          <p:cNvSpPr/>
          <p:nvPr/>
        </p:nvSpPr>
        <p:spPr>
          <a:xfrm>
            <a:off x="7213875" y="5689401"/>
            <a:ext cx="1352057" cy="333027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9BE5AA-20E4-4981-8FE0-856F24BD74DE}"/>
              </a:ext>
            </a:extLst>
          </p:cNvPr>
          <p:cNvSpPr/>
          <p:nvPr/>
        </p:nvSpPr>
        <p:spPr>
          <a:xfrm>
            <a:off x="7213875" y="3874324"/>
            <a:ext cx="1352057" cy="333027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3EA1D4-A2BC-44A8-A49E-B9E2C66ACA23}"/>
              </a:ext>
            </a:extLst>
          </p:cNvPr>
          <p:cNvSpPr/>
          <p:nvPr/>
        </p:nvSpPr>
        <p:spPr>
          <a:xfrm>
            <a:off x="441139" y="2413365"/>
            <a:ext cx="2270589" cy="555344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03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138-8833-451C-B7B3-544EC4D7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Pairwise Deletion (Correlation)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DBB-854B-4D24-9289-08AD86FC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9BD9F-8625-451F-8514-170993A3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7" y="991535"/>
            <a:ext cx="2743200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E5685-2062-44CE-9482-8C3AC83BC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37" y="991535"/>
            <a:ext cx="2743200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D36A7-7E0A-4F16-A990-B44D0B24B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73" y="2074582"/>
            <a:ext cx="8380288" cy="41418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2EEBE84-BA23-43B4-AD6E-A9E1C02C1257}"/>
              </a:ext>
            </a:extLst>
          </p:cNvPr>
          <p:cNvSpPr/>
          <p:nvPr/>
        </p:nvSpPr>
        <p:spPr>
          <a:xfrm>
            <a:off x="3587806" y="5661061"/>
            <a:ext cx="2270589" cy="555344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51F2BE-2ACF-423F-AB3C-454C758021D8}"/>
              </a:ext>
            </a:extLst>
          </p:cNvPr>
          <p:cNvSpPr/>
          <p:nvPr/>
        </p:nvSpPr>
        <p:spPr>
          <a:xfrm>
            <a:off x="441139" y="2413365"/>
            <a:ext cx="2270589" cy="555344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2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2379-83A4-415E-B8DA-8C6D31E0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True/False #2 (Poll)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D1DED-7D61-40C7-8CB4-014CC87A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A significant correlation implies you have a high correlation</a:t>
            </a:r>
          </a:p>
          <a:p>
            <a:pPr marL="0" indent="0">
              <a:buNone/>
            </a:pPr>
            <a:r>
              <a:rPr lang="en-US" dirty="0"/>
              <a:t>2. Listwise deletion deletes all missing data before running the analysis</a:t>
            </a:r>
          </a:p>
          <a:p>
            <a:pPr marL="0" indent="0">
              <a:buNone/>
            </a:pPr>
            <a:r>
              <a:rPr lang="en-US" dirty="0"/>
              <a:t>3. Assume all variables have missing data. The more variables you put into the bivariate correlation, the smaller the sample size after listwise deletion.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0AF93-FD63-4DA8-8DA7-03BDDC78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9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62C4-EB91-4C5B-924B-F1AE1705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(Bivariate) Scatterplot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7FB2D-9A60-4E3D-821B-85DD55BE3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40" y="857147"/>
            <a:ext cx="6058746" cy="1476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6F0A-51B1-4C7F-8668-6AE54ACF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B734D-C2BB-4383-9E6F-72DA1D8C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77" y="2589392"/>
            <a:ext cx="4417331" cy="260962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B94745-6E12-4BD1-AF40-03902E754AD5}"/>
              </a:ext>
            </a:extLst>
          </p:cNvPr>
          <p:cNvSpPr/>
          <p:nvPr/>
        </p:nvSpPr>
        <p:spPr>
          <a:xfrm flipV="1">
            <a:off x="575277" y="2978201"/>
            <a:ext cx="1223333" cy="1095273"/>
          </a:xfrm>
          <a:prstGeom prst="ellipse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5E650-0041-4B16-A91F-12FCF6FB9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132" y="967398"/>
            <a:ext cx="501015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668CD-2605-41C1-9DF8-C8BB484C7E39}"/>
              </a:ext>
            </a:extLst>
          </p:cNvPr>
          <p:cNvSpPr txBox="1"/>
          <p:nvPr/>
        </p:nvSpPr>
        <p:spPr>
          <a:xfrm>
            <a:off x="668266" y="6000853"/>
            <a:ext cx="423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Purpose: to visualize bivariate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60943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EDDD4-8539-4469-A3BB-984C4903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vs. Write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1D567E-AC63-4940-9400-D69B8CC9D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967" y="981075"/>
            <a:ext cx="8229600" cy="48958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63680-C764-474E-882A-83C5DEF1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03C12-90C5-40EE-B4FD-ADD8D070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396" y="4320418"/>
            <a:ext cx="4768245" cy="214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91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DB17-A56B-4265-BF45-93842AF5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101-155E-405B-886B-75003D83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scatterplot of write on the x-axis and read on the y-axis. </a:t>
            </a:r>
          </a:p>
          <a:p>
            <a:pPr lvl="1"/>
            <a:r>
              <a:rPr lang="en-US" dirty="0"/>
              <a:t>Do you expect the results to the different?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117C6-6C2D-49F5-9127-A2B26705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69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DB17-A56B-4265-BF45-93842AF5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101-155E-405B-886B-75003D831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the relationship still positive?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117C6-6C2D-49F5-9127-A2B26705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55979-0015-4D87-9278-8914A6A0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97" y="1626113"/>
            <a:ext cx="5408523" cy="322587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1F92B2-FA19-48AA-8F52-E7B5790B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020" y="1654394"/>
            <a:ext cx="5422472" cy="3225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73B970-3DFE-4F99-83A5-DDF6A37C22EB}"/>
              </a:ext>
            </a:extLst>
          </p:cNvPr>
          <p:cNvSpPr txBox="1"/>
          <p:nvPr/>
        </p:nvSpPr>
        <p:spPr>
          <a:xfrm>
            <a:off x="1470660" y="25853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(31,50)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B3FADA-1A80-4AFA-9198-34600BA815CB}"/>
              </a:ext>
            </a:extLst>
          </p:cNvPr>
          <p:cNvSpPr/>
          <p:nvPr/>
        </p:nvSpPr>
        <p:spPr>
          <a:xfrm>
            <a:off x="8839200" y="4152900"/>
            <a:ext cx="190500" cy="194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487FB-A845-406E-81BB-1B275E328EC8}"/>
              </a:ext>
            </a:extLst>
          </p:cNvPr>
          <p:cNvSpPr txBox="1"/>
          <p:nvPr/>
        </p:nvSpPr>
        <p:spPr>
          <a:xfrm>
            <a:off x="9037320" y="39547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(50,31)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E61AAF-6DCB-4365-82E2-3ED2AF2ED4DE}"/>
              </a:ext>
            </a:extLst>
          </p:cNvPr>
          <p:cNvSpPr/>
          <p:nvPr/>
        </p:nvSpPr>
        <p:spPr>
          <a:xfrm>
            <a:off x="1600200" y="2982992"/>
            <a:ext cx="190500" cy="194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BCC0FF-C8EE-48B7-A4E1-C9EB500099A0}"/>
              </a:ext>
            </a:extLst>
          </p:cNvPr>
          <p:cNvGrpSpPr/>
          <p:nvPr/>
        </p:nvGrpSpPr>
        <p:grpSpPr>
          <a:xfrm>
            <a:off x="8371922" y="687953"/>
            <a:ext cx="3028950" cy="671140"/>
            <a:chOff x="6910387" y="762673"/>
            <a:chExt cx="3028950" cy="6711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6261BC-E33D-442C-B126-6176EB33629D}"/>
                </a:ext>
              </a:extLst>
            </p:cNvPr>
            <p:cNvGrpSpPr/>
            <p:nvPr/>
          </p:nvGrpSpPr>
          <p:grpSpPr>
            <a:xfrm>
              <a:off x="7929562" y="762673"/>
              <a:ext cx="2009775" cy="671140"/>
              <a:chOff x="4981131" y="608861"/>
              <a:chExt cx="2009775" cy="67114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2715E0-B16F-4490-BD3B-CF21DC5AC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0182" y="975201"/>
                <a:ext cx="1971675" cy="3048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E954B78-5394-45EA-9940-417C84B90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1131" y="608861"/>
                <a:ext cx="2009775" cy="333375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A39FC5-47A7-490B-81A6-1803C550B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0387" y="800773"/>
              <a:ext cx="1019175" cy="2952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5FCC77-CBC5-4B01-A334-332109C4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8961" y="1146698"/>
              <a:ext cx="962025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0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FC0A-A79A-41C6-B45E-7456B1C5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6114-9A1F-484A-B43E-2EADE37C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introreg_l1_01">
            <a:extLst>
              <a:ext uri="{FF2B5EF4-FFF2-40B4-BE49-F238E27FC236}">
                <a16:creationId xmlns:a16="http://schemas.microsoft.com/office/drawing/2014/main" id="{618DEF0A-2249-4738-A4B7-A4A1A0FD0E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38" y="600075"/>
            <a:ext cx="5546523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99F1E6B-C0EE-460B-9EB6-7B68F397E3F4}"/>
              </a:ext>
            </a:extLst>
          </p:cNvPr>
          <p:cNvSpPr/>
          <p:nvPr/>
        </p:nvSpPr>
        <p:spPr>
          <a:xfrm>
            <a:off x="2869660" y="6293796"/>
            <a:ext cx="1741251" cy="588352"/>
          </a:xfrm>
          <a:prstGeom prst="ellipse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6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16C3-CC9D-45F8-A12E-FD7091B91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(Bivariate) Matrix Scatterplot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B8D29C-6E3F-44AD-8EDB-59FFE1514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057" y="1017735"/>
            <a:ext cx="3095625" cy="1828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52A4A-E914-4B5D-A521-EF3E7D53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BA0B0-8737-4553-9C2A-C2F08D795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949" y="891198"/>
            <a:ext cx="50101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7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3E8E-D54A-452B-BE8C-CC7D0DC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334A5-C512-4DF8-B66E-D502376E3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472" y="1143000"/>
            <a:ext cx="4829175" cy="4714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B203-3603-4961-A93F-3B1D3655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A901-40C4-4B6A-8408-762844B78AE4}"/>
              </a:ext>
            </a:extLst>
          </p:cNvPr>
          <p:cNvSpPr txBox="1"/>
          <p:nvPr/>
        </p:nvSpPr>
        <p:spPr>
          <a:xfrm>
            <a:off x="1178259" y="6291329"/>
            <a:ext cx="43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other analysis represents this matrix?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DE24B-9C5C-473E-91D2-04CCA974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77" y="3421033"/>
            <a:ext cx="3693851" cy="220316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2CACA45-12AB-4433-A1D1-0836C0B02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051" y="1187269"/>
            <a:ext cx="3703377" cy="2203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1237E-504A-4C8D-ABB9-E4FA105A4DAE}"/>
              </a:ext>
            </a:extLst>
          </p:cNvPr>
          <p:cNvSpPr txBox="1"/>
          <p:nvPr/>
        </p:nvSpPr>
        <p:spPr>
          <a:xfrm>
            <a:off x="1234440" y="726410"/>
            <a:ext cx="909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the matrix plot to the scatterplots we made before and compare to the correlation table</a:t>
            </a:r>
          </a:p>
        </p:txBody>
      </p:sp>
    </p:spTree>
    <p:extLst>
      <p:ext uri="{BB962C8B-B14F-4D97-AF65-F5344CB8AC3E}">
        <p14:creationId xmlns:p14="http://schemas.microsoft.com/office/powerpoint/2010/main" val="3614596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3E8E-D54A-452B-BE8C-CC7D0DC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5 (solution 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334A5-C512-4DF8-B66E-D502376E3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472" y="1143000"/>
            <a:ext cx="4829175" cy="4714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B203-3603-4961-A93F-3B1D3655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A901-40C4-4B6A-8408-762844B78AE4}"/>
              </a:ext>
            </a:extLst>
          </p:cNvPr>
          <p:cNvSpPr txBox="1"/>
          <p:nvPr/>
        </p:nvSpPr>
        <p:spPr>
          <a:xfrm>
            <a:off x="1178259" y="6291329"/>
            <a:ext cx="43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other analysis represents this matrix?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DE24B-9C5C-473E-91D2-04CCA974E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89" y="1143000"/>
            <a:ext cx="3693851" cy="2203167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2CACA45-12AB-4433-A1D1-0836C0B02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763" y="3654708"/>
            <a:ext cx="3703377" cy="2203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1237E-504A-4C8D-ABB9-E4FA105A4DAE}"/>
              </a:ext>
            </a:extLst>
          </p:cNvPr>
          <p:cNvSpPr txBox="1"/>
          <p:nvPr/>
        </p:nvSpPr>
        <p:spPr>
          <a:xfrm>
            <a:off x="1234440" y="726410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Matched to scatterplot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1DB7C8-F23C-4EBE-BC35-90D5D48DEE64}"/>
              </a:ext>
            </a:extLst>
          </p:cNvPr>
          <p:cNvSpPr/>
          <p:nvPr/>
        </p:nvSpPr>
        <p:spPr>
          <a:xfrm>
            <a:off x="4792980" y="2346960"/>
            <a:ext cx="1073467" cy="9448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FEC19F-2050-4B82-AB4B-86EB126BDF70}"/>
              </a:ext>
            </a:extLst>
          </p:cNvPr>
          <p:cNvSpPr/>
          <p:nvPr/>
        </p:nvSpPr>
        <p:spPr>
          <a:xfrm>
            <a:off x="2575560" y="4587240"/>
            <a:ext cx="1073467" cy="9448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E9FFAC-C29D-42A2-AC0A-B10FDFB7FF6A}"/>
              </a:ext>
            </a:extLst>
          </p:cNvPr>
          <p:cNvCxnSpPr>
            <a:endCxn id="7" idx="1"/>
          </p:cNvCxnSpPr>
          <p:nvPr/>
        </p:nvCxnSpPr>
        <p:spPr>
          <a:xfrm flipV="1">
            <a:off x="5730240" y="2244584"/>
            <a:ext cx="1039049" cy="513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A21E95-2E62-4F27-B760-F04DB036FE72}"/>
              </a:ext>
            </a:extLst>
          </p:cNvPr>
          <p:cNvCxnSpPr>
            <a:endCxn id="8" idx="1"/>
          </p:cNvCxnSpPr>
          <p:nvPr/>
        </p:nvCxnSpPr>
        <p:spPr>
          <a:xfrm flipV="1">
            <a:off x="3528059" y="4756292"/>
            <a:ext cx="3231704" cy="40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DDE3CA-5CCC-46F3-B33F-DCCCEA18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19" y="1973264"/>
            <a:ext cx="6430893" cy="317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C3E8E-D54A-452B-BE8C-CC7D0DC0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5 (solution 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334A5-C512-4DF8-B66E-D502376E3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472" y="1143000"/>
            <a:ext cx="4829175" cy="4714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DB203-3603-4961-A93F-3B1D3655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6A901-40C4-4B6A-8408-762844B78AE4}"/>
              </a:ext>
            </a:extLst>
          </p:cNvPr>
          <p:cNvSpPr txBox="1"/>
          <p:nvPr/>
        </p:nvSpPr>
        <p:spPr>
          <a:xfrm>
            <a:off x="1178259" y="6291329"/>
            <a:ext cx="43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other analysis represents this matrix?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1237E-504A-4C8D-ABB9-E4FA105A4DAE}"/>
              </a:ext>
            </a:extLst>
          </p:cNvPr>
          <p:cNvSpPr txBox="1"/>
          <p:nvPr/>
        </p:nvSpPr>
        <p:spPr>
          <a:xfrm>
            <a:off x="1234440" y="726410"/>
            <a:ext cx="287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Matched to correlation table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1DB7C8-F23C-4EBE-BC35-90D5D48DEE64}"/>
              </a:ext>
            </a:extLst>
          </p:cNvPr>
          <p:cNvSpPr/>
          <p:nvPr/>
        </p:nvSpPr>
        <p:spPr>
          <a:xfrm>
            <a:off x="4792980" y="2346960"/>
            <a:ext cx="1073467" cy="9448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FEC19F-2050-4B82-AB4B-86EB126BDF70}"/>
              </a:ext>
            </a:extLst>
          </p:cNvPr>
          <p:cNvSpPr/>
          <p:nvPr/>
        </p:nvSpPr>
        <p:spPr>
          <a:xfrm>
            <a:off x="2575560" y="4587240"/>
            <a:ext cx="1073467" cy="94488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E9FFAC-C29D-42A2-AC0A-B10FDFB7FF6A}"/>
              </a:ext>
            </a:extLst>
          </p:cNvPr>
          <p:cNvCxnSpPr>
            <a:cxnSpLocks/>
          </p:cNvCxnSpPr>
          <p:nvPr/>
        </p:nvCxnSpPr>
        <p:spPr>
          <a:xfrm>
            <a:off x="6042660" y="2720341"/>
            <a:ext cx="2964180" cy="485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A21E95-2E62-4F27-B760-F04DB036FE72}"/>
              </a:ext>
            </a:extLst>
          </p:cNvPr>
          <p:cNvCxnSpPr>
            <a:cxnSpLocks/>
          </p:cNvCxnSpPr>
          <p:nvPr/>
        </p:nvCxnSpPr>
        <p:spPr>
          <a:xfrm flipV="1">
            <a:off x="3528059" y="2819400"/>
            <a:ext cx="6781801" cy="2339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D271A77-F95E-476A-95C8-A8DEDAED83E8}"/>
              </a:ext>
            </a:extLst>
          </p:cNvPr>
          <p:cNvSpPr/>
          <p:nvPr/>
        </p:nvSpPr>
        <p:spPr>
          <a:xfrm>
            <a:off x="8833484" y="3084316"/>
            <a:ext cx="821055" cy="24384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057D2C-336F-4FB1-8352-AA004896BD9A}"/>
              </a:ext>
            </a:extLst>
          </p:cNvPr>
          <p:cNvSpPr/>
          <p:nvPr/>
        </p:nvSpPr>
        <p:spPr>
          <a:xfrm>
            <a:off x="9812654" y="2598421"/>
            <a:ext cx="821055" cy="243840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70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0C78-7C6B-4C4D-896E-BAEAE620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Modifying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AAC8E-C0ED-4782-99C3-AD36CD22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54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934EE8-9899-41A7-B435-72E6E015D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pPr algn="ctr"/>
            <a:r>
              <a:rPr lang="en-US" sz="2000" dirty="0"/>
              <a:t>Reordering</a:t>
            </a:r>
          </a:p>
          <a:p>
            <a:pPr algn="ctr"/>
            <a:r>
              <a:rPr lang="en-US" sz="2000" dirty="0"/>
              <a:t>Variable / value labels</a:t>
            </a:r>
          </a:p>
          <a:p>
            <a:pPr algn="ctr"/>
            <a:r>
              <a:rPr lang="en-US" sz="2000" dirty="0"/>
              <a:t>String to numeric</a:t>
            </a:r>
          </a:p>
          <a:p>
            <a:pPr algn="ctr"/>
            <a:r>
              <a:rPr lang="en-US" sz="2000" dirty="0"/>
              <a:t>Renaming</a:t>
            </a:r>
          </a:p>
          <a:p>
            <a:pPr algn="ctr"/>
            <a:r>
              <a:rPr lang="en-US" sz="2000" dirty="0"/>
              <a:t>Recoding</a:t>
            </a:r>
          </a:p>
          <a:p>
            <a:pPr algn="ctr"/>
            <a:r>
              <a:rPr lang="en-US" sz="2000" dirty="0"/>
              <a:t>New variables</a:t>
            </a:r>
          </a:p>
          <a:p>
            <a:pPr algn="ctr"/>
            <a:r>
              <a:rPr lang="en-US" sz="2000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164288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60E958-B765-426F-AFC3-25BDA7C6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hs0.sav</a:t>
            </a:r>
          </a:p>
        </p:txBody>
      </p:sp>
      <p:pic>
        <p:nvPicPr>
          <p:cNvPr id="4" name="Content Placeholder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50E27DB-464A-4B5B-BD4C-4BBEA4A85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1" y="880665"/>
            <a:ext cx="10802858" cy="569674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4DEDB-C90F-4412-A3AE-CF5FB51A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00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07FC-62E6-4544-8C3C-44AA3E0B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Reordering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E5AC5-0B7F-4616-ACC5-C48E907A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D8020-5659-4B33-A81C-F55E4A66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601" y="811221"/>
            <a:ext cx="2577619" cy="5827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7A3C16-AB6E-405B-8D7E-BA9B97F8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91" y="588352"/>
            <a:ext cx="2659670" cy="5945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44F49-BF6E-4FFD-82B5-3CE90B5B7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9151" y="2850529"/>
            <a:ext cx="3393698" cy="11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3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A4F8-B446-410E-95CD-DA1D03A1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variable and value labels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BA05D-9772-426F-8B24-688335C1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5FAF3-9B0A-4C80-8D5D-6DA0550B3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23" b="54375"/>
          <a:stretch/>
        </p:blipFill>
        <p:spPr>
          <a:xfrm>
            <a:off x="354304" y="760339"/>
            <a:ext cx="7468319" cy="2868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8DE0F-9A4C-406F-8961-010DE6FDA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55" y="3429000"/>
            <a:ext cx="4998453" cy="32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6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613A-0C98-473A-8E7B-2A667172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 to Numeric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1466F6-5996-4303-927F-6FD5E096B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99" y="713920"/>
            <a:ext cx="6725589" cy="32675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FC90-9E11-4008-BE42-077B8E3A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0B7F6-335D-44B9-B1D9-DBCAB86F5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79" y="713920"/>
            <a:ext cx="4856814" cy="51836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309BCF1-A66A-466F-97C6-350DA36CACD9}"/>
              </a:ext>
            </a:extLst>
          </p:cNvPr>
          <p:cNvSpPr/>
          <p:nvPr/>
        </p:nvSpPr>
        <p:spPr>
          <a:xfrm>
            <a:off x="6983833" y="4317476"/>
            <a:ext cx="3149981" cy="301658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FA7607-621C-4DDE-9A0F-C33B8503E920}"/>
              </a:ext>
            </a:extLst>
          </p:cNvPr>
          <p:cNvCxnSpPr/>
          <p:nvPr/>
        </p:nvCxnSpPr>
        <p:spPr>
          <a:xfrm flipH="1">
            <a:off x="6013174" y="4452730"/>
            <a:ext cx="843214" cy="166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3DDD6B7-F53C-4B0F-8196-EFEC6B2DC90C}"/>
              </a:ext>
            </a:extLst>
          </p:cNvPr>
          <p:cNvSpPr txBox="1"/>
          <p:nvPr/>
        </p:nvSpPr>
        <p:spPr>
          <a:xfrm>
            <a:off x="4247366" y="4452730"/>
            <a:ext cx="173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Might be useful!</a:t>
            </a:r>
          </a:p>
        </p:txBody>
      </p:sp>
    </p:spTree>
    <p:extLst>
      <p:ext uri="{BB962C8B-B14F-4D97-AF65-F5344CB8AC3E}">
        <p14:creationId xmlns:p14="http://schemas.microsoft.com/office/powerpoint/2010/main" val="839578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613A-0C98-473A-8E7B-2A667172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 to Numeric (add label)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FC90-9E11-4008-BE42-077B8E3A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E3A46-FF83-4C0D-B35D-42B9CBE1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2639473"/>
            <a:ext cx="10231278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7779-3DA0-4AB3-8AEF-AEAA6E6F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F41CC-3FFF-429B-A24C-BFA8D51A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ntroreg_l1_02">
            <a:extLst>
              <a:ext uri="{FF2B5EF4-FFF2-40B4-BE49-F238E27FC236}">
                <a16:creationId xmlns:a16="http://schemas.microsoft.com/office/drawing/2014/main" id="{5F2E954D-4F32-47F5-8DD3-544E7C4F0F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19" y="933799"/>
            <a:ext cx="9904762" cy="5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80EEDFF-B66A-4E2E-ABEA-53691D32D2D1}"/>
              </a:ext>
            </a:extLst>
          </p:cNvPr>
          <p:cNvSpPr/>
          <p:nvPr/>
        </p:nvSpPr>
        <p:spPr>
          <a:xfrm>
            <a:off x="9194800" y="1452880"/>
            <a:ext cx="894080" cy="5071395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7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C3D4-BD23-4805-BD7C-CD4F0527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Renaming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3A2D-52E3-48C3-A14E-EF5B432B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C37340-0BBC-4745-BDFC-D0672B8FBA31}"/>
              </a:ext>
            </a:extLst>
          </p:cNvPr>
          <p:cNvGrpSpPr/>
          <p:nvPr/>
        </p:nvGrpSpPr>
        <p:grpSpPr>
          <a:xfrm>
            <a:off x="511358" y="1099106"/>
            <a:ext cx="11323856" cy="5105400"/>
            <a:chOff x="336698" y="780607"/>
            <a:chExt cx="11323856" cy="5105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55FC7A-2786-49C4-AF04-E136AF60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698" y="780607"/>
              <a:ext cx="9753600" cy="5105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E05FD8-D797-4B2A-99FB-DBB6054D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6954" y="780607"/>
              <a:ext cx="9753600" cy="510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707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77E2-E86A-4E59-8891-21432615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Recoding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FD190F-543D-4A74-8138-6900C5319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98" y="2095500"/>
            <a:ext cx="4324350" cy="266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64D94-037A-440A-B15F-5EA6B689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C7FEE-2C1E-4FA8-A83B-9520134B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97" y="1601787"/>
            <a:ext cx="6591300" cy="38481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20AF6DB-D3CC-4FF6-8720-CAD0F33011F3}"/>
              </a:ext>
            </a:extLst>
          </p:cNvPr>
          <p:cNvSpPr/>
          <p:nvPr/>
        </p:nvSpPr>
        <p:spPr>
          <a:xfrm>
            <a:off x="8488017" y="2435087"/>
            <a:ext cx="1123122" cy="278296"/>
          </a:xfrm>
          <a:prstGeom prst="ellipse">
            <a:avLst/>
          </a:prstGeom>
          <a:solidFill>
            <a:srgbClr val="FFFF00">
              <a:alpha val="37000"/>
            </a:srgbClr>
          </a:solidFill>
          <a:ln>
            <a:solidFill>
              <a:srgbClr val="FFFF0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D86600-F5FF-48C2-A341-D87379C361E5}"/>
              </a:ext>
            </a:extLst>
          </p:cNvPr>
          <p:cNvCxnSpPr/>
          <p:nvPr/>
        </p:nvCxnSpPr>
        <p:spPr>
          <a:xfrm flipV="1">
            <a:off x="9273209" y="1311965"/>
            <a:ext cx="228600" cy="1123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898076-5A97-4CED-A686-4379A11F8F90}"/>
              </a:ext>
            </a:extLst>
          </p:cNvPr>
          <p:cNvSpPr txBox="1"/>
          <p:nvPr/>
        </p:nvSpPr>
        <p:spPr>
          <a:xfrm>
            <a:off x="9049578" y="972594"/>
            <a:ext cx="271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know what this is now!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88B05-905C-4394-AEAF-DFF4CAEC5E3F}"/>
              </a:ext>
            </a:extLst>
          </p:cNvPr>
          <p:cNvSpPr txBox="1"/>
          <p:nvPr/>
        </p:nvSpPr>
        <p:spPr>
          <a:xfrm>
            <a:off x="1699591" y="5080555"/>
            <a:ext cx="25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5 is “unknown”. </a:t>
            </a:r>
          </a:p>
        </p:txBody>
      </p:sp>
    </p:spTree>
    <p:extLst>
      <p:ext uri="{BB962C8B-B14F-4D97-AF65-F5344CB8AC3E}">
        <p14:creationId xmlns:p14="http://schemas.microsoft.com/office/powerpoint/2010/main" val="2972987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4F30-597D-4790-BCB2-DE9201AC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File Comments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80B9E-B304-47E0-B545-9DAAAA0A9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30"/>
          <a:stretch/>
        </p:blipFill>
        <p:spPr>
          <a:xfrm>
            <a:off x="3535170" y="1607913"/>
            <a:ext cx="3534268" cy="45051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251B0-AD58-4503-9371-8BB9335B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3D38D-B92F-42F6-8A9E-A27EB54D9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96" y="3001889"/>
            <a:ext cx="2057687" cy="104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7BA18-210B-43DC-8F19-5BD66CFAB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125" y="1430902"/>
            <a:ext cx="3645078" cy="478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CE135-DC42-419C-AC19-83F1B57D6814}"/>
              </a:ext>
            </a:extLst>
          </p:cNvPr>
          <p:cNvSpPr txBox="1"/>
          <p:nvPr/>
        </p:nvSpPr>
        <p:spPr>
          <a:xfrm>
            <a:off x="716802" y="824961"/>
            <a:ext cx="250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reproducibility </a:t>
            </a:r>
          </a:p>
        </p:txBody>
      </p:sp>
    </p:spTree>
    <p:extLst>
      <p:ext uri="{BB962C8B-B14F-4D97-AF65-F5344CB8AC3E}">
        <p14:creationId xmlns:p14="http://schemas.microsoft.com/office/powerpoint/2010/main" val="1591177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2B78-3E85-4AB7-BA4D-A4F14901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a new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94A7-F3A9-4F98-AE0F-B434380D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7FF83-6DC0-4422-8A15-897D6B7CC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31" y="1084195"/>
            <a:ext cx="4220164" cy="1743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410E1A-26CE-42B8-BC31-7B9F70EA3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69" y="1084195"/>
            <a:ext cx="685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382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EA34-7700-43B3-8CEF-582E996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 </a:t>
            </a:r>
            <a:r>
              <a:rPr lang="en-US" dirty="0" err="1"/>
              <a:t>descriptives</a:t>
            </a:r>
            <a:r>
              <a:rPr lang="en-US" dirty="0"/>
              <a:t> of new “total”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9DF4A-5728-4C71-AF81-0B7C53A58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217" y="1112210"/>
            <a:ext cx="6925642" cy="19624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E48B-50A2-4996-9499-FEEFD6DA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DB274-95CF-43A8-B519-437B8C32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98" y="2859537"/>
            <a:ext cx="5482492" cy="3426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8C67C-43AF-47C6-BA49-45D370EE8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9805"/>
            <a:ext cx="6353571" cy="14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326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8906-BB74-47BC-99B7-16B0CA80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7CED-DC0C-4A2A-9DDC-35BE1CA7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b="1" dirty="0" err="1"/>
              <a:t>missing.sav</a:t>
            </a:r>
            <a:endParaRPr lang="en-US" b="1" dirty="0"/>
          </a:p>
          <a:p>
            <a:r>
              <a:rPr lang="en-US" dirty="0"/>
              <a:t>Convert </a:t>
            </a:r>
            <a:r>
              <a:rPr lang="en-US" b="1" dirty="0" err="1"/>
              <a:t>strses</a:t>
            </a:r>
            <a:r>
              <a:rPr lang="en-US" dirty="0"/>
              <a:t> to a numeric variable called </a:t>
            </a:r>
            <a:r>
              <a:rPr lang="en-US" b="1" dirty="0" err="1"/>
              <a:t>numses</a:t>
            </a:r>
            <a:r>
              <a:rPr lang="en-US" b="1" dirty="0"/>
              <a:t> </a:t>
            </a:r>
            <a:r>
              <a:rPr lang="en-US" dirty="0"/>
              <a:t>and recreate </a:t>
            </a:r>
            <a:r>
              <a:rPr lang="en-US" b="1" dirty="0"/>
              <a:t>ses2 </a:t>
            </a:r>
          </a:p>
          <a:p>
            <a:pPr lvl="1"/>
            <a:r>
              <a:rPr lang="en-US" dirty="0"/>
              <a:t>Notice what it does to the missing values</a:t>
            </a:r>
          </a:p>
          <a:p>
            <a:pPr lvl="1"/>
            <a:r>
              <a:rPr lang="en-US" dirty="0"/>
              <a:t>Hint: you may need to do more than one step </a:t>
            </a:r>
          </a:p>
          <a:p>
            <a:r>
              <a:rPr lang="en-US" dirty="0"/>
              <a:t>Run </a:t>
            </a:r>
            <a:r>
              <a:rPr lang="en-US" dirty="0" err="1"/>
              <a:t>descriptives</a:t>
            </a:r>
            <a:r>
              <a:rPr lang="en-US" dirty="0"/>
              <a:t> to check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BF03-06DB-4E71-8B48-C7D5BB47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979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3A25-28BF-43FA-9DA0-9F7C019A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missing data affects the sum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00B87-EFF1-4F23-9651-4E742A2A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751B9-0A87-4397-91CB-1B2330109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64"/>
          <a:stretch/>
        </p:blipFill>
        <p:spPr>
          <a:xfrm>
            <a:off x="653948" y="683745"/>
            <a:ext cx="9750752" cy="212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1E5EF-56E8-4F8F-A5D1-7AD686B7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50" y="2017759"/>
            <a:ext cx="7362625" cy="162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D8B258-80C9-4A83-85CC-4465885E3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941"/>
          <a:stretch/>
        </p:blipFill>
        <p:spPr>
          <a:xfrm>
            <a:off x="648634" y="3724637"/>
            <a:ext cx="9750752" cy="2127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353B3-C0CC-4EBF-A7C3-692205C13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580" y="4895815"/>
            <a:ext cx="7179131" cy="18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23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8011-B956-4A80-9A44-D656BB99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Recoding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E089-6E1D-4680-870F-2B40E333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7D8BA-26CA-416D-8A47-169F7D72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"/>
          <a:stretch/>
        </p:blipFill>
        <p:spPr>
          <a:xfrm>
            <a:off x="256854" y="1001360"/>
            <a:ext cx="4231030" cy="2524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B395A-ABB7-4877-AD7C-1F4658991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443" y="1254700"/>
            <a:ext cx="6948860" cy="3913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40991D-7FEC-4D0D-BBBF-816000F82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64" y="2494062"/>
            <a:ext cx="6591300" cy="384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41DBD0-136A-4A9C-A389-E51470C06B3E}"/>
              </a:ext>
            </a:extLst>
          </p:cNvPr>
          <p:cNvSpPr txBox="1"/>
          <p:nvPr/>
        </p:nvSpPr>
        <p:spPr>
          <a:xfrm>
            <a:off x="927859" y="4864834"/>
            <a:ext cx="15872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(0,80] </a:t>
            </a:r>
            <a:r>
              <a:rPr lang="en-US" dirty="0">
                <a:sym typeface="Wingdings" panose="05000000000000000000" pitchFamily="2" charset="2"/>
              </a:rPr>
              <a:t> 0</a:t>
            </a:r>
          </a:p>
          <a:p>
            <a:r>
              <a:rPr lang="en-US" dirty="0">
                <a:sym typeface="Wingdings" panose="05000000000000000000" pitchFamily="2" charset="2"/>
              </a:rPr>
              <a:t>(80,110]  1</a:t>
            </a:r>
          </a:p>
          <a:p>
            <a:r>
              <a:rPr lang="en-US" dirty="0">
                <a:sym typeface="Wingdings" panose="05000000000000000000" pitchFamily="2" charset="2"/>
              </a:rPr>
              <a:t>(110,140]  2</a:t>
            </a:r>
          </a:p>
          <a:p>
            <a:r>
              <a:rPr lang="en-US" dirty="0">
                <a:sym typeface="Wingdings" panose="05000000000000000000" pitchFamily="2" charset="2"/>
              </a:rPr>
              <a:t>(140, 170]  3</a:t>
            </a:r>
          </a:p>
          <a:p>
            <a:r>
              <a:rPr lang="en-US" dirty="0">
                <a:sym typeface="Wingdings" panose="05000000000000000000" pitchFamily="2" charset="2"/>
              </a:rPr>
              <a:t>(170, 300] 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44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18B1-50E2-479C-BBA3-C99B8003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sure to add value labels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F1D6F-B979-4E5A-9F44-AEFA49BF8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934" y="1440436"/>
            <a:ext cx="6844280" cy="4421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75D7C-A3B3-4631-B8B0-4CA870B7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05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A70F-7C45-46D4-9AC5-95C134AC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frequencies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E91372-8DA7-453D-B26F-410843CF2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526" y="1305865"/>
            <a:ext cx="6954220" cy="10860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D0177-81AD-48C8-B066-F4814DAA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F6E51-EA3C-4087-9726-B945D705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26" y="2669815"/>
            <a:ext cx="5649114" cy="3592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1FF12-7A04-4DD1-B1CE-A633213CC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90" y="3811714"/>
            <a:ext cx="5781210" cy="25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9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4138-1B74-4C4B-ABD7-A1B58FB2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Syntax Editor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82C00-480D-460F-A11D-6F3238C4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introreg_l1_03">
            <a:extLst>
              <a:ext uri="{FF2B5EF4-FFF2-40B4-BE49-F238E27FC236}">
                <a16:creationId xmlns:a16="http://schemas.microsoft.com/office/drawing/2014/main" id="{7BB046FF-EA80-4276-890D-C62827991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57" y="1314113"/>
            <a:ext cx="8678486" cy="48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DF8E8-D90E-42D1-8E13-32A78A904780}"/>
              </a:ext>
            </a:extLst>
          </p:cNvPr>
          <p:cNvSpPr txBox="1"/>
          <p:nvPr/>
        </p:nvSpPr>
        <p:spPr>
          <a:xfrm>
            <a:off x="586370" y="6161618"/>
            <a:ext cx="255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pasting syntax</a:t>
            </a:r>
          </a:p>
        </p:txBody>
      </p:sp>
    </p:spTree>
    <p:extLst>
      <p:ext uri="{BB962C8B-B14F-4D97-AF65-F5344CB8AC3E}">
        <p14:creationId xmlns:p14="http://schemas.microsoft.com/office/powerpoint/2010/main" val="38329613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04DD-3483-401C-B98E-D1EED7BC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Include or exclude?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A11D7-C885-4F5D-81D6-9E5C86745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899" y="1877226"/>
            <a:ext cx="3528272" cy="27461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4499F-32AA-4015-B33A-E4C0D11A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FD1D5-1BD6-45C4-9A6B-C7AC614B2CCA}"/>
              </a:ext>
            </a:extLst>
          </p:cNvPr>
          <p:cNvSpPr txBox="1"/>
          <p:nvPr/>
        </p:nvSpPr>
        <p:spPr>
          <a:xfrm>
            <a:off x="6554912" y="2280801"/>
            <a:ext cx="40993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ym typeface="Wingdings" panose="05000000000000000000" pitchFamily="2" charset="2"/>
              </a:rPr>
              <a:t>(80,110</a:t>
            </a:r>
            <a:r>
              <a:rPr lang="en-US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]</a:t>
            </a:r>
            <a:r>
              <a:rPr lang="en-US" sz="3000" dirty="0">
                <a:sym typeface="Wingdings" panose="05000000000000000000" pitchFamily="2" charset="2"/>
              </a:rPr>
              <a:t>  1 (D) </a:t>
            </a:r>
          </a:p>
          <a:p>
            <a:r>
              <a:rPr lang="en-US" sz="3000" dirty="0">
                <a:sym typeface="Wingdings" panose="05000000000000000000" pitchFamily="2" charset="2"/>
              </a:rPr>
              <a:t>OR</a:t>
            </a:r>
          </a:p>
          <a:p>
            <a:r>
              <a:rPr lang="en-US" sz="3000" dirty="0">
                <a:sym typeface="Wingdings" panose="05000000000000000000" pitchFamily="2" charset="2"/>
              </a:rPr>
              <a:t>[80,110</a:t>
            </a:r>
            <a:r>
              <a:rPr lang="en-US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sz="3000" dirty="0">
                <a:sym typeface="Wingdings" panose="05000000000000000000" pitchFamily="2" charset="2"/>
              </a:rPr>
              <a:t>  1 (D) </a:t>
            </a:r>
          </a:p>
          <a:p>
            <a:r>
              <a:rPr lang="en-US" sz="3000" dirty="0">
                <a:sym typeface="Wingdings" panose="05000000000000000000" pitchFamily="2" charset="2"/>
              </a:rPr>
              <a:t>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57415-BDDC-49B4-9E98-35C120E98EC9}"/>
              </a:ext>
            </a:extLst>
          </p:cNvPr>
          <p:cNvSpPr txBox="1"/>
          <p:nvPr/>
        </p:nvSpPr>
        <p:spPr>
          <a:xfrm>
            <a:off x="811658" y="5727466"/>
            <a:ext cx="11092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Suppose the teacher were mean. How would we make 110 into 0 (F)? </a:t>
            </a:r>
          </a:p>
        </p:txBody>
      </p:sp>
    </p:spTree>
    <p:extLst>
      <p:ext uri="{BB962C8B-B14F-4D97-AF65-F5344CB8AC3E}">
        <p14:creationId xmlns:p14="http://schemas.microsoft.com/office/powerpoint/2010/main" val="42305951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132A-8F50-49CF-9337-50248042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Standardize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0D685-51F6-46C4-9643-8BDBCC50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9CE07-8560-4C77-9A6B-B152B4E9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29" y="1037318"/>
            <a:ext cx="6944694" cy="1495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0EA086-8C7C-4530-95A6-2C114A5AB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86" y="2718702"/>
            <a:ext cx="6307134" cy="39419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4B8BD8F-0189-47F8-9930-125EF8DAA5FA}"/>
              </a:ext>
            </a:extLst>
          </p:cNvPr>
          <p:cNvSpPr/>
          <p:nvPr/>
        </p:nvSpPr>
        <p:spPr>
          <a:xfrm>
            <a:off x="3770616" y="5722706"/>
            <a:ext cx="4256607" cy="410966"/>
          </a:xfrm>
          <a:prstGeom prst="ellipse">
            <a:avLst/>
          </a:prstGeom>
          <a:solidFill>
            <a:schemeClr val="accent4">
              <a:alpha val="37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67549B-0FE0-404F-87B0-0596AA53A501}"/>
              </a:ext>
            </a:extLst>
          </p:cNvPr>
          <p:cNvSpPr txBox="1"/>
          <p:nvPr/>
        </p:nvSpPr>
        <p:spPr>
          <a:xfrm>
            <a:off x="708092" y="3951017"/>
            <a:ext cx="3062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you recreate using COMPUTE? </a:t>
            </a:r>
          </a:p>
          <a:p>
            <a:r>
              <a:rPr lang="en-US" dirty="0"/>
              <a:t>Hint: </a:t>
            </a:r>
          </a:p>
          <a:p>
            <a:r>
              <a:rPr lang="en-US" dirty="0"/>
              <a:t>Z  = (Observation – Mean) /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9806609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B88B-B9F0-4C82-9555-858AD4CB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94C2-E898-426B-9506-4177E154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5BE16-18C8-47CD-8AE4-ECDE01DF1BC1}"/>
              </a:ext>
            </a:extLst>
          </p:cNvPr>
          <p:cNvSpPr txBox="1"/>
          <p:nvPr/>
        </p:nvSpPr>
        <p:spPr>
          <a:xfrm>
            <a:off x="2832653" y="2335696"/>
            <a:ext cx="6757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Z-score is defined as (SCORE-MEAN)/(STANDARD DEVIATION)</a:t>
            </a:r>
          </a:p>
          <a:p>
            <a:r>
              <a:rPr lang="en-US" dirty="0"/>
              <a:t>Try to recreate the Z-score manually. The </a:t>
            </a:r>
            <a:r>
              <a:rPr lang="en-US" dirty="0" err="1"/>
              <a:t>descriptives</a:t>
            </a:r>
            <a:r>
              <a:rPr lang="en-US" dirty="0"/>
              <a:t> are given below.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6AC60F-8FE8-48E6-A330-832D0805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1" y="3538736"/>
            <a:ext cx="5823098" cy="126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A5B07-5B77-4B06-A5B4-1F3C1795BE77}"/>
              </a:ext>
            </a:extLst>
          </p:cNvPr>
          <p:cNvSpPr txBox="1"/>
          <p:nvPr/>
        </p:nvSpPr>
        <p:spPr>
          <a:xfrm>
            <a:off x="3434317" y="6262288"/>
            <a:ext cx="635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mean and standard deviation of Z-score you created? </a:t>
            </a:r>
          </a:p>
        </p:txBody>
      </p:sp>
    </p:spTree>
    <p:extLst>
      <p:ext uri="{BB962C8B-B14F-4D97-AF65-F5344CB8AC3E}">
        <p14:creationId xmlns:p14="http://schemas.microsoft.com/office/powerpoint/2010/main" val="13867060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2B88B-B9F0-4C82-9555-858AD4CB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7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94C2-E898-426B-9506-4177E154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2D7292-824C-499F-A67D-AA404D9A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537"/>
          <a:stretch/>
        </p:blipFill>
        <p:spPr>
          <a:xfrm>
            <a:off x="1439078" y="1002529"/>
            <a:ext cx="9884753" cy="2188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7F90B-28B5-4380-AD4A-F5857F94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112" y="3503442"/>
            <a:ext cx="3532683" cy="30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24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31AB-F3FC-41EC-8AC9-3C32CC9C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43152-83E1-44E7-969D-C003E3E9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74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A58BAFB-D8BB-45C7-9A22-89AAD94D0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217" y="818197"/>
            <a:ext cx="6670022" cy="5221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4F5F5E-C388-4969-B2D4-572E3EC1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458" y="1575435"/>
            <a:ext cx="26098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29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7ADB-DCB1-46F4-8FFA-2B3026F1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functions (aggregate)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22001-059B-49BD-9A0E-785E996B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314A3-D610-4D01-A1FE-7E16912B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4" y="1266936"/>
            <a:ext cx="3618434" cy="3581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E62EE-0D34-46B8-BDC8-11052E6D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71" y="588352"/>
            <a:ext cx="4810125" cy="60293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F9618E-4CB2-4A32-9750-67149C6EA9D6}"/>
              </a:ext>
            </a:extLst>
          </p:cNvPr>
          <p:cNvSpPr/>
          <p:nvPr/>
        </p:nvSpPr>
        <p:spPr>
          <a:xfrm>
            <a:off x="5029200" y="3965944"/>
            <a:ext cx="3870251" cy="414670"/>
          </a:xfrm>
          <a:prstGeom prst="ellipse">
            <a:avLst/>
          </a:prstGeom>
          <a:solidFill>
            <a:schemeClr val="accent4">
              <a:alpha val="1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F61778-E39E-4AFC-8395-D804F5F47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750" y="1509765"/>
            <a:ext cx="1580715" cy="40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43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277D-085D-4433-A400-EBD6F28A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if we did it correctly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60FAE-78F4-4152-AF3A-D1097ED57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get a different mean for each 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060D1-6F57-4935-9D82-D7352F41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8CC36-D2E7-4604-A0CA-F3D68C852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64" y="1235537"/>
            <a:ext cx="3049542" cy="5227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3632F-FDD1-436B-B9E5-BADA2A331DA1}"/>
              </a:ext>
            </a:extLst>
          </p:cNvPr>
          <p:cNvSpPr txBox="1"/>
          <p:nvPr/>
        </p:nvSpPr>
        <p:spPr>
          <a:xfrm>
            <a:off x="7049155" y="5239539"/>
            <a:ext cx="503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if you can recreate the ordering of this dataset. </a:t>
            </a:r>
          </a:p>
        </p:txBody>
      </p:sp>
    </p:spTree>
    <p:extLst>
      <p:ext uri="{BB962C8B-B14F-4D97-AF65-F5344CB8AC3E}">
        <p14:creationId xmlns:p14="http://schemas.microsoft.com/office/powerpoint/2010/main" val="26805910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7FB3-FE27-478A-BF91-771ED120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Row Mean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62D2FE-3811-4C58-B36C-E2EA2A4C9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848" y="1019996"/>
            <a:ext cx="6858000" cy="533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6FDB-1A18-46E1-A096-F6644041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C99816-F415-4A1E-8563-8B3271B89C6D}"/>
              </a:ext>
            </a:extLst>
          </p:cNvPr>
          <p:cNvSpPr/>
          <p:nvPr/>
        </p:nvSpPr>
        <p:spPr>
          <a:xfrm>
            <a:off x="3524250" y="4743450"/>
            <a:ext cx="1295400" cy="196850"/>
          </a:xfrm>
          <a:prstGeom prst="ellipse">
            <a:avLst/>
          </a:prstGeom>
          <a:solidFill>
            <a:schemeClr val="accent4">
              <a:alpha val="5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9C6E0D5-0231-4383-A539-3AF59FC6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150" y="2501900"/>
            <a:ext cx="9906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32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708F-91C9-4E45-A2EA-F8550AD5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9125-5786-4F65-8D65-7E125D5A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3B8B6-1E32-4654-889A-F271D9EFE4DF}"/>
              </a:ext>
            </a:extLst>
          </p:cNvPr>
          <p:cNvSpPr txBox="1"/>
          <p:nvPr/>
        </p:nvSpPr>
        <p:spPr>
          <a:xfrm>
            <a:off x="2003597" y="2602507"/>
            <a:ext cx="8819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new variable called row_mean2 that takes the average of </a:t>
            </a:r>
          </a:p>
          <a:p>
            <a:r>
              <a:rPr lang="en-US" dirty="0"/>
              <a:t>read, write, math and science without using the mean() function. </a:t>
            </a:r>
          </a:p>
          <a:p>
            <a:r>
              <a:rPr lang="en-US" dirty="0"/>
              <a:t>What do you notice? What assumptions are you making when you use the mean() function?</a:t>
            </a:r>
          </a:p>
        </p:txBody>
      </p:sp>
    </p:spTree>
    <p:extLst>
      <p:ext uri="{BB962C8B-B14F-4D97-AF65-F5344CB8AC3E}">
        <p14:creationId xmlns:p14="http://schemas.microsoft.com/office/powerpoint/2010/main" val="42021690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708F-91C9-4E45-A2EA-F8550AD5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8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9125-5786-4F65-8D65-7E125D5A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92BCD-0E0C-4FE9-945C-369B2C0C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20" y="2094251"/>
            <a:ext cx="9062089" cy="686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85C0D9-24D0-4018-B2CB-005013756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51" y="3228052"/>
            <a:ext cx="7465484" cy="27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8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3150-B019-4A6D-B306-10DEAE2A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Command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CE572-7D3A-4487-BF10-69D52CD1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introreg_l2_37">
            <a:extLst>
              <a:ext uri="{FF2B5EF4-FFF2-40B4-BE49-F238E27FC236}">
                <a16:creationId xmlns:a16="http://schemas.microsoft.com/office/drawing/2014/main" id="{05145759-CDE6-4ABF-A8AD-547C71FB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14" y="1876425"/>
            <a:ext cx="23145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0017D-D2C0-4047-8F75-652D1B24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29" y="1436277"/>
            <a:ext cx="2901712" cy="1783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7628E-1054-4F4F-9FE3-F46D9110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529" y="3638610"/>
            <a:ext cx="5177691" cy="23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68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B9F2-C17A-4AA2-BA10-129E0B28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C00DA-E08B-4E6F-B80B-AE8C645B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80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78A211-083F-4492-9604-0CCC73213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000" dirty="0"/>
              <a:t>Subset cases</a:t>
            </a:r>
          </a:p>
          <a:p>
            <a:pPr algn="ctr"/>
            <a:r>
              <a:rPr lang="en-US" sz="2000" dirty="0"/>
              <a:t>Subset variables</a:t>
            </a:r>
          </a:p>
          <a:p>
            <a:pPr algn="ctr"/>
            <a:r>
              <a:rPr lang="en-US" sz="2000" dirty="0"/>
              <a:t>Appending</a:t>
            </a:r>
          </a:p>
          <a:p>
            <a:pPr algn="ctr"/>
            <a:r>
              <a:rPr lang="en-US" sz="2000" dirty="0"/>
              <a:t>Merging</a:t>
            </a:r>
          </a:p>
        </p:txBody>
      </p:sp>
    </p:spTree>
    <p:extLst>
      <p:ext uri="{BB962C8B-B14F-4D97-AF65-F5344CB8AC3E}">
        <p14:creationId xmlns:p14="http://schemas.microsoft.com/office/powerpoint/2010/main" val="22069788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EFC466-755D-4A98-873F-A5DDA216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hs1.sav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A4A041-0349-4259-99AA-193C10255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88" y="600075"/>
            <a:ext cx="11779623" cy="62579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5EEB6-CC80-4A1A-B044-90E00268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29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6287-2FEC-46BF-9D0B-A8586BED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088A5-B539-424F-8AFE-C00E7C1E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82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477459-BE05-4887-89BB-18CDD2BCC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792" y="707806"/>
            <a:ext cx="4638675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ED782-1605-4A9F-9216-C83FDBDDA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8" t="89655" r="67155"/>
          <a:stretch/>
        </p:blipFill>
        <p:spPr>
          <a:xfrm>
            <a:off x="220717" y="950365"/>
            <a:ext cx="2753710" cy="709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D4112-2ADB-40E4-8FD0-8D9146CEF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81" y="1954268"/>
            <a:ext cx="6896100" cy="4819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95E596-A771-42AF-B4C1-EA8D7CD7545B}"/>
              </a:ext>
            </a:extLst>
          </p:cNvPr>
          <p:cNvSpPr txBox="1"/>
          <p:nvPr/>
        </p:nvSpPr>
        <p:spPr>
          <a:xfrm>
            <a:off x="798786" y="6022428"/>
            <a:ext cx="381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Careful with “Delete unselected cases”</a:t>
            </a:r>
          </a:p>
        </p:txBody>
      </p:sp>
    </p:spTree>
    <p:extLst>
      <p:ext uri="{BB962C8B-B14F-4D97-AF65-F5344CB8AC3E}">
        <p14:creationId xmlns:p14="http://schemas.microsoft.com/office/powerpoint/2010/main" val="11608797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EFC466-755D-4A98-873F-A5DDA216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hs1.sav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A4A041-0349-4259-99AA-193C10255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88" y="600075"/>
            <a:ext cx="11779623" cy="62579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5EEB6-CC80-4A1A-B044-90E00268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9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A062-8014-463F-9E5D-8E888408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certain variables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77623-5678-443B-8D37-5C40DC1D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942" y="1774442"/>
            <a:ext cx="3190875" cy="14287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38A89-EC19-4748-B76C-D8C16E0F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05BA4-91CC-4CC1-B0F6-55C90040C336}"/>
              </a:ext>
            </a:extLst>
          </p:cNvPr>
          <p:cNvSpPr txBox="1"/>
          <p:nvPr/>
        </p:nvSpPr>
        <p:spPr>
          <a:xfrm>
            <a:off x="1160980" y="3606229"/>
            <a:ext cx="211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Save As “</a:t>
            </a:r>
            <a:r>
              <a:rPr lang="en-US" dirty="0" err="1"/>
              <a:t>hskept.sav</a:t>
            </a:r>
            <a:r>
              <a:rPr lang="en-US" dirty="0"/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61EAD-9DF8-4D4F-9684-7B478EA3F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26" y="1321921"/>
            <a:ext cx="409575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EA69A3-D28E-4F3F-B353-8BB71AA5E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354" y="3349375"/>
            <a:ext cx="4095750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0D9D2-E641-401E-9D6B-55112FB98F7A}"/>
              </a:ext>
            </a:extLst>
          </p:cNvPr>
          <p:cNvSpPr txBox="1"/>
          <p:nvPr/>
        </p:nvSpPr>
        <p:spPr>
          <a:xfrm>
            <a:off x="1387366" y="6180083"/>
            <a:ext cx="340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would you need to do this? </a:t>
            </a:r>
          </a:p>
        </p:txBody>
      </p:sp>
    </p:spTree>
    <p:extLst>
      <p:ext uri="{BB962C8B-B14F-4D97-AF65-F5344CB8AC3E}">
        <p14:creationId xmlns:p14="http://schemas.microsoft.com/office/powerpoint/2010/main" val="20218231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EFC466-755D-4A98-873F-A5DDA216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</a:t>
            </a:r>
            <a:r>
              <a:rPr lang="en-US" dirty="0" err="1"/>
              <a:t>hsmale.sav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5EEB6-CC80-4A1A-B044-90E00268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EA5DE6-1DA2-49C1-98D6-5FAD9D68C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88" y="600075"/>
            <a:ext cx="11779623" cy="6257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4264D3-4FAC-40D8-898F-55273C35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24" y="4953822"/>
            <a:ext cx="7280681" cy="19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097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7843-F46A-4BFE-B929-950DCD6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Appending (Add cases)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01A4-2B08-45C6-9C8A-18371DDB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B6BA29-C8A6-41F4-A27B-864D4C6E0FED}"/>
              </a:ext>
            </a:extLst>
          </p:cNvPr>
          <p:cNvGrpSpPr/>
          <p:nvPr/>
        </p:nvGrpSpPr>
        <p:grpSpPr>
          <a:xfrm>
            <a:off x="2296274" y="1417069"/>
            <a:ext cx="3059987" cy="1664027"/>
            <a:chOff x="1530849" y="1764973"/>
            <a:chExt cx="3059987" cy="16640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44CA32-7169-4135-9AE8-5F5C80871C10}"/>
                </a:ext>
              </a:extLst>
            </p:cNvPr>
            <p:cNvSpPr/>
            <p:nvPr/>
          </p:nvSpPr>
          <p:spPr>
            <a:xfrm>
              <a:off x="1530849" y="1767155"/>
              <a:ext cx="2558266" cy="166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DCFF5A-F841-49B8-B614-ECF5D1F34648}"/>
                </a:ext>
              </a:extLst>
            </p:cNvPr>
            <p:cNvSpPr/>
            <p:nvPr/>
          </p:nvSpPr>
          <p:spPr>
            <a:xfrm>
              <a:off x="2032570" y="1764973"/>
              <a:ext cx="2558266" cy="16618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AE0B74-0EB0-4E78-8A62-ED9BDB34B0E0}"/>
              </a:ext>
            </a:extLst>
          </p:cNvPr>
          <p:cNvGrpSpPr/>
          <p:nvPr/>
        </p:nvGrpSpPr>
        <p:grpSpPr>
          <a:xfrm>
            <a:off x="2296274" y="3970578"/>
            <a:ext cx="3059987" cy="1664027"/>
            <a:chOff x="1530849" y="1764973"/>
            <a:chExt cx="3059987" cy="1664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867E40-E11A-49DD-B047-36FDCB172F05}"/>
                </a:ext>
              </a:extLst>
            </p:cNvPr>
            <p:cNvSpPr/>
            <p:nvPr/>
          </p:nvSpPr>
          <p:spPr>
            <a:xfrm>
              <a:off x="1530849" y="1767155"/>
              <a:ext cx="2558266" cy="166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25FC7-E506-4CA8-BC5C-F525B3603EF4}"/>
                </a:ext>
              </a:extLst>
            </p:cNvPr>
            <p:cNvSpPr/>
            <p:nvPr/>
          </p:nvSpPr>
          <p:spPr>
            <a:xfrm>
              <a:off x="2032570" y="1764973"/>
              <a:ext cx="2558266" cy="166184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616AB9-30BF-4BCB-A869-EB6D769F96D7}"/>
              </a:ext>
            </a:extLst>
          </p:cNvPr>
          <p:cNvSpPr txBox="1"/>
          <p:nvPr/>
        </p:nvSpPr>
        <p:spPr>
          <a:xfrm>
            <a:off x="3575407" y="3131240"/>
            <a:ext cx="667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+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4D954A-669A-4619-B377-63329125934A}"/>
              </a:ext>
            </a:extLst>
          </p:cNvPr>
          <p:cNvGrpSpPr/>
          <p:nvPr/>
        </p:nvGrpSpPr>
        <p:grpSpPr>
          <a:xfrm>
            <a:off x="7063484" y="1949905"/>
            <a:ext cx="3059987" cy="3335379"/>
            <a:chOff x="7258691" y="1757648"/>
            <a:chExt cx="3059987" cy="33353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C82978D-439C-47A0-A997-B3F99E4CCA51}"/>
                </a:ext>
              </a:extLst>
            </p:cNvPr>
            <p:cNvGrpSpPr/>
            <p:nvPr/>
          </p:nvGrpSpPr>
          <p:grpSpPr>
            <a:xfrm>
              <a:off x="7258691" y="1757648"/>
              <a:ext cx="3059987" cy="1664027"/>
              <a:chOff x="1530849" y="1764973"/>
              <a:chExt cx="3059987" cy="166402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3F73B9-C880-4EE7-9920-AE12A57BA339}"/>
                  </a:ext>
                </a:extLst>
              </p:cNvPr>
              <p:cNvSpPr/>
              <p:nvPr/>
            </p:nvSpPr>
            <p:spPr>
              <a:xfrm>
                <a:off x="1530849" y="1767155"/>
                <a:ext cx="2558266" cy="166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AA01B0-74CE-405B-9332-841E5E9AB214}"/>
                  </a:ext>
                </a:extLst>
              </p:cNvPr>
              <p:cNvSpPr/>
              <p:nvPr/>
            </p:nvSpPr>
            <p:spPr>
              <a:xfrm>
                <a:off x="2032570" y="1764973"/>
                <a:ext cx="2558266" cy="166184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5AFB37-23DA-445B-87AF-00B5BA93FE4D}"/>
                </a:ext>
              </a:extLst>
            </p:cNvPr>
            <p:cNvGrpSpPr/>
            <p:nvPr/>
          </p:nvGrpSpPr>
          <p:grpSpPr>
            <a:xfrm>
              <a:off x="7258691" y="3429000"/>
              <a:ext cx="3059987" cy="1664027"/>
              <a:chOff x="1530849" y="1764973"/>
              <a:chExt cx="3059987" cy="166402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4E86B2B-CE85-4EE3-B481-8ADE56307E31}"/>
                  </a:ext>
                </a:extLst>
              </p:cNvPr>
              <p:cNvSpPr/>
              <p:nvPr/>
            </p:nvSpPr>
            <p:spPr>
              <a:xfrm>
                <a:off x="1530849" y="1767155"/>
                <a:ext cx="2558266" cy="166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4EDE3E0-5523-48AA-85D2-7A44F7674B9A}"/>
                  </a:ext>
                </a:extLst>
              </p:cNvPr>
              <p:cNvSpPr/>
              <p:nvPr/>
            </p:nvSpPr>
            <p:spPr>
              <a:xfrm>
                <a:off x="2032570" y="1764973"/>
                <a:ext cx="2558266" cy="16618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EAF1A8F-AA61-4ED1-A1C7-B2FBBF4FA8D6}"/>
              </a:ext>
            </a:extLst>
          </p:cNvPr>
          <p:cNvSpPr txBox="1"/>
          <p:nvPr/>
        </p:nvSpPr>
        <p:spPr>
          <a:xfrm>
            <a:off x="6144804" y="3334751"/>
            <a:ext cx="667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Wingdings" panose="05000000000000000000" pitchFamily="2" charset="2"/>
              </a:rPr>
              <a:t> </a:t>
            </a:r>
            <a:endParaRPr lang="en-US" sz="30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CADC2A6-D12F-40ED-93BA-5714C885C66A}"/>
              </a:ext>
            </a:extLst>
          </p:cNvPr>
          <p:cNvSpPr/>
          <p:nvPr/>
        </p:nvSpPr>
        <p:spPr>
          <a:xfrm rot="5400000">
            <a:off x="3919966" y="-67186"/>
            <a:ext cx="331520" cy="2541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3ECA5-B177-40C6-A95B-CEDDD02BCDF1}"/>
              </a:ext>
            </a:extLst>
          </p:cNvPr>
          <p:cNvSpPr txBox="1"/>
          <p:nvPr/>
        </p:nvSpPr>
        <p:spPr>
          <a:xfrm>
            <a:off x="1987032" y="627256"/>
            <a:ext cx="451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variable names and number of variables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4ABF15F3-479B-4F18-A984-0677622DBF0B}"/>
              </a:ext>
            </a:extLst>
          </p:cNvPr>
          <p:cNvSpPr/>
          <p:nvPr/>
        </p:nvSpPr>
        <p:spPr>
          <a:xfrm rot="16200000">
            <a:off x="3902769" y="4644018"/>
            <a:ext cx="331520" cy="2541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521452-B5AE-4300-972A-0543907D1049}"/>
              </a:ext>
            </a:extLst>
          </p:cNvPr>
          <p:cNvSpPr txBox="1"/>
          <p:nvPr/>
        </p:nvSpPr>
        <p:spPr>
          <a:xfrm>
            <a:off x="1897580" y="6052991"/>
            <a:ext cx="451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variable names and number of variables</a:t>
            </a:r>
          </a:p>
        </p:txBody>
      </p:sp>
    </p:spTree>
    <p:extLst>
      <p:ext uri="{BB962C8B-B14F-4D97-AF65-F5344CB8AC3E}">
        <p14:creationId xmlns:p14="http://schemas.microsoft.com/office/powerpoint/2010/main" val="37871338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11A3-2A7B-4160-96FC-205F48AB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cases (females)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9FA1FA-8769-42E6-B49D-3861349FE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009" y="1018853"/>
            <a:ext cx="4998840" cy="7256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99B0-C32B-484B-B30F-08004AC6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27262-2138-4B22-990E-A3D5790C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25" y="2039007"/>
            <a:ext cx="6727525" cy="2937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F139B-7FB7-48F7-AB00-057553DCB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474" y="1067457"/>
            <a:ext cx="4609002" cy="390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A658B-B1DF-4FAE-9B2D-D90B4500F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713" y="4465326"/>
            <a:ext cx="7071336" cy="23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1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86AC-1308-42C2-86B1-AA8D0344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ED515-2153-4B6B-8144-FD21E843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3EA5C-AB42-492F-BB37-24FBB3B2F113}"/>
              </a:ext>
            </a:extLst>
          </p:cNvPr>
          <p:cNvSpPr txBox="1"/>
          <p:nvPr/>
        </p:nvSpPr>
        <p:spPr>
          <a:xfrm>
            <a:off x="5880241" y="2070586"/>
            <a:ext cx="6678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82E21E-F131-4952-A482-645774673DCB}"/>
              </a:ext>
            </a:extLst>
          </p:cNvPr>
          <p:cNvSpPr txBox="1"/>
          <p:nvPr/>
        </p:nvSpPr>
        <p:spPr>
          <a:xfrm rot="5400000">
            <a:off x="5823330" y="3732012"/>
            <a:ext cx="667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ym typeface="Wingdings" panose="05000000000000000000" pitchFamily="2" charset="2"/>
              </a:rPr>
              <a:t> </a:t>
            </a:r>
            <a:endParaRPr lang="en-US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BDA3D-3940-4620-835A-7F29B31561B6}"/>
              </a:ext>
            </a:extLst>
          </p:cNvPr>
          <p:cNvSpPr txBox="1"/>
          <p:nvPr/>
        </p:nvSpPr>
        <p:spPr>
          <a:xfrm>
            <a:off x="4137318" y="729895"/>
            <a:ext cx="482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number of variables and variable names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3F54FDC-8D78-43B8-92D2-B0C56AA0C1B0}"/>
              </a:ext>
            </a:extLst>
          </p:cNvPr>
          <p:cNvSpPr/>
          <p:nvPr/>
        </p:nvSpPr>
        <p:spPr>
          <a:xfrm rot="5400000">
            <a:off x="4070883" y="459111"/>
            <a:ext cx="369332" cy="179336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DF798C6A-D95B-476A-A67C-63730E87C8EB}"/>
              </a:ext>
            </a:extLst>
          </p:cNvPr>
          <p:cNvSpPr/>
          <p:nvPr/>
        </p:nvSpPr>
        <p:spPr>
          <a:xfrm rot="5400000">
            <a:off x="8713380" y="-44"/>
            <a:ext cx="331520" cy="2541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BF0504-2D59-4144-BB75-7B3945B580D9}"/>
              </a:ext>
            </a:extLst>
          </p:cNvPr>
          <p:cNvGrpSpPr/>
          <p:nvPr/>
        </p:nvGrpSpPr>
        <p:grpSpPr>
          <a:xfrm>
            <a:off x="3023561" y="1574546"/>
            <a:ext cx="2128668" cy="1661846"/>
            <a:chOff x="2318533" y="1523079"/>
            <a:chExt cx="2128668" cy="1661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25185C-EAC1-4A84-B69C-2B03C21AE369}"/>
                </a:ext>
              </a:extLst>
            </p:cNvPr>
            <p:cNvSpPr/>
            <p:nvPr/>
          </p:nvSpPr>
          <p:spPr>
            <a:xfrm>
              <a:off x="2318533" y="1523080"/>
              <a:ext cx="285519" cy="166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4AE8AE-F047-42A0-96B0-FFA66F8FD6A0}"/>
                </a:ext>
              </a:extLst>
            </p:cNvPr>
            <p:cNvSpPr/>
            <p:nvPr/>
          </p:nvSpPr>
          <p:spPr>
            <a:xfrm>
              <a:off x="2621383" y="1523079"/>
              <a:ext cx="1825818" cy="166184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23583A-DE7B-4BDD-82A6-96B1280586B0}"/>
              </a:ext>
            </a:extLst>
          </p:cNvPr>
          <p:cNvGrpSpPr/>
          <p:nvPr/>
        </p:nvGrpSpPr>
        <p:grpSpPr>
          <a:xfrm>
            <a:off x="7276073" y="1523079"/>
            <a:ext cx="2873601" cy="1661846"/>
            <a:chOff x="7276073" y="1523079"/>
            <a:chExt cx="2873601" cy="16618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CB7B65-56CC-4998-82BF-A49F9BF62AAA}"/>
                </a:ext>
              </a:extLst>
            </p:cNvPr>
            <p:cNvSpPr/>
            <p:nvPr/>
          </p:nvSpPr>
          <p:spPr>
            <a:xfrm>
              <a:off x="7591408" y="1523079"/>
              <a:ext cx="2558266" cy="166184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332343-442D-4F9B-9E7F-8483BF0F6253}"/>
                </a:ext>
              </a:extLst>
            </p:cNvPr>
            <p:cNvSpPr/>
            <p:nvPr/>
          </p:nvSpPr>
          <p:spPr>
            <a:xfrm>
              <a:off x="7276073" y="1523080"/>
              <a:ext cx="285519" cy="166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DFCAFC-878F-41EE-9C42-8F71904605A7}"/>
              </a:ext>
            </a:extLst>
          </p:cNvPr>
          <p:cNvSpPr txBox="1"/>
          <p:nvPr/>
        </p:nvSpPr>
        <p:spPr>
          <a:xfrm>
            <a:off x="2216187" y="3446975"/>
            <a:ext cx="18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key variable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BBAA7D-E996-42C2-946F-ABCCF8DB7448}"/>
              </a:ext>
            </a:extLst>
          </p:cNvPr>
          <p:cNvSpPr txBox="1"/>
          <p:nvPr/>
        </p:nvSpPr>
        <p:spPr>
          <a:xfrm>
            <a:off x="6628227" y="3446975"/>
            <a:ext cx="186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key variable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62E0FF-DFA7-4F7D-9830-F6BE270DAFED}"/>
              </a:ext>
            </a:extLst>
          </p:cNvPr>
          <p:cNvGrpSpPr/>
          <p:nvPr/>
        </p:nvGrpSpPr>
        <p:grpSpPr>
          <a:xfrm>
            <a:off x="3820317" y="4399081"/>
            <a:ext cx="4734889" cy="1661846"/>
            <a:chOff x="3820317" y="4399081"/>
            <a:chExt cx="4734889" cy="1661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0552F93-8618-4E66-8E62-E4B84063F393}"/>
                </a:ext>
              </a:extLst>
            </p:cNvPr>
            <p:cNvGrpSpPr/>
            <p:nvPr/>
          </p:nvGrpSpPr>
          <p:grpSpPr>
            <a:xfrm>
              <a:off x="3820317" y="4399081"/>
              <a:ext cx="2128668" cy="1661846"/>
              <a:chOff x="2318533" y="1523079"/>
              <a:chExt cx="2128668" cy="166184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930177C-A093-40DD-9ED7-7455A14A4DE1}"/>
                  </a:ext>
                </a:extLst>
              </p:cNvPr>
              <p:cNvSpPr/>
              <p:nvPr/>
            </p:nvSpPr>
            <p:spPr>
              <a:xfrm>
                <a:off x="2318533" y="1523080"/>
                <a:ext cx="285519" cy="16618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2AE1464-2D01-4631-9F8E-09D136D3BD2D}"/>
                  </a:ext>
                </a:extLst>
              </p:cNvPr>
              <p:cNvSpPr/>
              <p:nvPr/>
            </p:nvSpPr>
            <p:spPr>
              <a:xfrm>
                <a:off x="2621383" y="1523079"/>
                <a:ext cx="1825818" cy="166184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08F788A-969A-4DC8-B626-C15B396DC994}"/>
                </a:ext>
              </a:extLst>
            </p:cNvPr>
            <p:cNvSpPr/>
            <p:nvPr/>
          </p:nvSpPr>
          <p:spPr>
            <a:xfrm>
              <a:off x="5996940" y="4399081"/>
              <a:ext cx="2558266" cy="166184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8929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3FF0-2B7B-475A-8076-6D410A21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</a:t>
            </a:r>
            <a:r>
              <a:rPr lang="en-US" dirty="0" err="1"/>
              <a:t>hsdem.sav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6886-226D-4DF6-AAA6-FB24C9F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9CD01-0738-478B-BC7D-601CD315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57" y="838357"/>
            <a:ext cx="3046322" cy="5729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2F24E-24A6-44CA-96A2-1348C7B3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29" y="838357"/>
            <a:ext cx="3088516" cy="57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2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5363-B2B2-4FFA-BB9E-26011590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Window (Viewer)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46BB2-51B6-454D-A120-9758865F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 descr="introreg_l1_25">
            <a:extLst>
              <a:ext uri="{FF2B5EF4-FFF2-40B4-BE49-F238E27FC236}">
                <a16:creationId xmlns:a16="http://schemas.microsoft.com/office/drawing/2014/main" id="{2E242825-089E-4CCF-B20D-AE7CA9B9B3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66" y="600075"/>
            <a:ext cx="9045068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275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3FF0-2B7B-475A-8076-6D410A21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</a:t>
            </a:r>
            <a:r>
              <a:rPr lang="en-US" dirty="0" err="1"/>
              <a:t>hstest.sav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6886-226D-4DF6-AAA6-FB24C9F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9573F-A3C5-41BA-9B77-B38595536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99"/>
          <a:stretch/>
        </p:blipFill>
        <p:spPr>
          <a:xfrm>
            <a:off x="792857" y="843285"/>
            <a:ext cx="3043418" cy="567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9CC74-6881-411F-9376-DC3C16D9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681" y="2175111"/>
            <a:ext cx="3562350" cy="3495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172CF-49EA-4E25-9C10-426420C00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724"/>
          <a:stretch/>
        </p:blipFill>
        <p:spPr>
          <a:xfrm>
            <a:off x="8355727" y="987703"/>
            <a:ext cx="3019440" cy="56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34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3FF0-2B7B-475A-8076-6D410A21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Merge </a:t>
            </a:r>
            <a:r>
              <a:rPr lang="en-US" dirty="0" err="1"/>
              <a:t>hsbdem.sav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hstest.sav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6886-226D-4DF6-AAA6-FB24C9F2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0495D-CCC4-4334-A783-53273D89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35" y="921003"/>
            <a:ext cx="7454616" cy="996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63429E-4A61-448B-B273-9F0DD06A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80" y="2501578"/>
            <a:ext cx="8088370" cy="353135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C6055-A50A-4EE9-93AD-EF164702830D}"/>
              </a:ext>
            </a:extLst>
          </p:cNvPr>
          <p:cNvCxnSpPr>
            <a:cxnSpLocks/>
          </p:cNvCxnSpPr>
          <p:nvPr/>
        </p:nvCxnSpPr>
        <p:spPr>
          <a:xfrm flipV="1">
            <a:off x="1033670" y="4860235"/>
            <a:ext cx="1262269" cy="1172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A125C5A-5A98-48CA-96C3-CDA317F3F729}"/>
              </a:ext>
            </a:extLst>
          </p:cNvPr>
          <p:cNvSpPr txBox="1"/>
          <p:nvPr/>
        </p:nvSpPr>
        <p:spPr>
          <a:xfrm>
            <a:off x="202794" y="6093991"/>
            <a:ext cx="239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hstest.sav</a:t>
            </a:r>
            <a:r>
              <a:rPr lang="en-US" dirty="0"/>
              <a:t> is not open</a:t>
            </a:r>
          </a:p>
        </p:txBody>
      </p:sp>
    </p:spTree>
    <p:extLst>
      <p:ext uri="{BB962C8B-B14F-4D97-AF65-F5344CB8AC3E}">
        <p14:creationId xmlns:p14="http://schemas.microsoft.com/office/powerpoint/2010/main" val="18053027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23F1-DC70-4E0A-882A-7093FFF9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Merge (2)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AB666A-B99A-4A88-A0BB-5A36F21B2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91143"/>
            <a:ext cx="4902876" cy="5672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71113-325E-4414-8B74-8C0708FC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843CB-D0AA-473C-8709-828062DF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8" y="791143"/>
            <a:ext cx="4902876" cy="567218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7FC792D0-C28F-43C8-A549-DEE6BAF195D3}"/>
              </a:ext>
            </a:extLst>
          </p:cNvPr>
          <p:cNvSpPr/>
          <p:nvPr/>
        </p:nvSpPr>
        <p:spPr>
          <a:xfrm>
            <a:off x="9531626" y="2484783"/>
            <a:ext cx="139148" cy="347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EAAC8-BE80-4FE8-B75C-0D45F8DC4F26}"/>
              </a:ext>
            </a:extLst>
          </p:cNvPr>
          <p:cNvSpPr txBox="1"/>
          <p:nvPr/>
        </p:nvSpPr>
        <p:spPr>
          <a:xfrm>
            <a:off x="9750657" y="2444234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hstest.sav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F48FA70-8676-4509-8461-F0C8FC138BC7}"/>
              </a:ext>
            </a:extLst>
          </p:cNvPr>
          <p:cNvSpPr/>
          <p:nvPr/>
        </p:nvSpPr>
        <p:spPr>
          <a:xfrm>
            <a:off x="9531626" y="2024788"/>
            <a:ext cx="139148" cy="3478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A19FA-2592-4958-A45C-6B12C2DEA44D}"/>
              </a:ext>
            </a:extLst>
          </p:cNvPr>
          <p:cNvSpPr txBox="1"/>
          <p:nvPr/>
        </p:nvSpPr>
        <p:spPr>
          <a:xfrm>
            <a:off x="9720840" y="2004117"/>
            <a:ext cx="11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hsdem.sav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081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91A2-0CAF-4DE7-B53E-2A717736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9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1E81F-D4CB-4F71-B300-87CBECB39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929"/>
          <a:stretch/>
        </p:blipFill>
        <p:spPr>
          <a:xfrm>
            <a:off x="206189" y="600075"/>
            <a:ext cx="6015936" cy="6257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4DC73-1F85-4F83-B951-866FC0EC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EA0F5-FD66-472C-8AD3-46153149671F}"/>
              </a:ext>
            </a:extLst>
          </p:cNvPr>
          <p:cNvSpPr/>
          <p:nvPr/>
        </p:nvSpPr>
        <p:spPr>
          <a:xfrm>
            <a:off x="206188" y="3606229"/>
            <a:ext cx="3225381" cy="49316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FAC7D8-3FB3-420B-AC87-3A3460AAF347}"/>
              </a:ext>
            </a:extLst>
          </p:cNvPr>
          <p:cNvSpPr/>
          <p:nvPr/>
        </p:nvSpPr>
        <p:spPr>
          <a:xfrm>
            <a:off x="2969231" y="2239766"/>
            <a:ext cx="2404153" cy="60617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D3729-4E1F-4B8C-97DB-764A37CB399B}"/>
              </a:ext>
            </a:extLst>
          </p:cNvPr>
          <p:cNvSpPr txBox="1"/>
          <p:nvPr/>
        </p:nvSpPr>
        <p:spPr>
          <a:xfrm>
            <a:off x="7365810" y="2476610"/>
            <a:ext cx="4302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the original </a:t>
            </a:r>
            <a:r>
              <a:rPr lang="en-US" dirty="0" err="1"/>
              <a:t>hsdem.sav</a:t>
            </a:r>
            <a:r>
              <a:rPr lang="en-US" dirty="0"/>
              <a:t> and </a:t>
            </a:r>
            <a:r>
              <a:rPr lang="en-US" dirty="0" err="1"/>
              <a:t>hstest.sav</a:t>
            </a:r>
            <a:r>
              <a:rPr lang="en-US" dirty="0"/>
              <a:t>.</a:t>
            </a:r>
          </a:p>
          <a:p>
            <a:r>
              <a:rPr lang="en-US" dirty="0"/>
              <a:t>What does the missing data mean?</a:t>
            </a:r>
          </a:p>
        </p:txBody>
      </p:sp>
    </p:spTree>
    <p:extLst>
      <p:ext uri="{BB962C8B-B14F-4D97-AF65-F5344CB8AC3E}">
        <p14:creationId xmlns:p14="http://schemas.microsoft.com/office/powerpoint/2010/main" val="41139483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91A2-0CAF-4DE7-B53E-2A717736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9 (solution)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1E81F-D4CB-4F71-B300-87CBECB39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929"/>
          <a:stretch/>
        </p:blipFill>
        <p:spPr>
          <a:xfrm>
            <a:off x="206189" y="600075"/>
            <a:ext cx="6015936" cy="62579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4DC73-1F85-4F83-B951-866FC0EC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EA0F5-FD66-472C-8AD3-46153149671F}"/>
              </a:ext>
            </a:extLst>
          </p:cNvPr>
          <p:cNvSpPr/>
          <p:nvPr/>
        </p:nvSpPr>
        <p:spPr>
          <a:xfrm>
            <a:off x="206188" y="3606229"/>
            <a:ext cx="3225381" cy="493160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FAC7D8-3FB3-420B-AC87-3A3460AAF347}"/>
              </a:ext>
            </a:extLst>
          </p:cNvPr>
          <p:cNvSpPr/>
          <p:nvPr/>
        </p:nvSpPr>
        <p:spPr>
          <a:xfrm>
            <a:off x="2969231" y="2239766"/>
            <a:ext cx="2404153" cy="60617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7FD9C-E2C8-4562-A832-6CDA52E9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12" y="1262044"/>
            <a:ext cx="2800148" cy="5058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E9EE3-43BB-487B-9D8D-D1ACB6374CCD}"/>
              </a:ext>
            </a:extLst>
          </p:cNvPr>
          <p:cNvSpPr txBox="1"/>
          <p:nvPr/>
        </p:nvSpPr>
        <p:spPr>
          <a:xfrm>
            <a:off x="7255565" y="640528"/>
            <a:ext cx="117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hsdem.sav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84746-6B10-4483-A667-5EE32FE49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888" y="1262044"/>
            <a:ext cx="2748968" cy="4688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95B08E-4DB5-4793-A164-F129F3B70ED5}"/>
              </a:ext>
            </a:extLst>
          </p:cNvPr>
          <p:cNvSpPr txBox="1"/>
          <p:nvPr/>
        </p:nvSpPr>
        <p:spPr>
          <a:xfrm>
            <a:off x="10237304" y="640528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hstest.sav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F3F676-AF0F-4D2D-98A2-B8F9FA22B217}"/>
              </a:ext>
            </a:extLst>
          </p:cNvPr>
          <p:cNvSpPr/>
          <p:nvPr/>
        </p:nvSpPr>
        <p:spPr>
          <a:xfrm>
            <a:off x="6418512" y="3796748"/>
            <a:ext cx="2800148" cy="526774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E20085-BB2A-49B4-B082-3A83452E5371}"/>
              </a:ext>
            </a:extLst>
          </p:cNvPr>
          <p:cNvSpPr/>
          <p:nvPr/>
        </p:nvSpPr>
        <p:spPr>
          <a:xfrm>
            <a:off x="9218660" y="1936678"/>
            <a:ext cx="3078440" cy="60617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0F2B6-8B67-4D9D-8129-C1644D45DA97}"/>
              </a:ext>
            </a:extLst>
          </p:cNvPr>
          <p:cNvSpPr txBox="1"/>
          <p:nvPr/>
        </p:nvSpPr>
        <p:spPr>
          <a:xfrm>
            <a:off x="6993635" y="646332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Missing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CAAC40-C68E-4F1F-BCB3-EA67DA037F59}"/>
              </a:ext>
            </a:extLst>
          </p:cNvPr>
          <p:cNvSpPr txBox="1"/>
          <p:nvPr/>
        </p:nvSpPr>
        <p:spPr>
          <a:xfrm>
            <a:off x="10410001" y="646332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Missing ID 4</a:t>
            </a:r>
          </a:p>
        </p:txBody>
      </p:sp>
    </p:spTree>
    <p:extLst>
      <p:ext uri="{BB962C8B-B14F-4D97-AF65-F5344CB8AC3E}">
        <p14:creationId xmlns:p14="http://schemas.microsoft.com/office/powerpoint/2010/main" val="12685234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4A76-72AC-45FF-ADFE-DF8B821B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True/False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C828-91BB-4A40-B071-728488A9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T/F Merging is appropriate when you want to add cases </a:t>
            </a:r>
          </a:p>
          <a:p>
            <a:r>
              <a:rPr lang="en-US" dirty="0"/>
              <a:t>2. T/F Appending is appropriate when you have two datasets with the same number of variables with the same variable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079A6-4D7F-4603-8649-E8C1BAF5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22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3D18-73EC-4586-A690-08FA58AA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C92B-C448-4382-84AE-63F93343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you’ve learned how to use SPSS’ point and click interface to:</a:t>
            </a:r>
          </a:p>
          <a:p>
            <a:pPr lvl="1"/>
            <a:r>
              <a:rPr lang="en-US" dirty="0"/>
              <a:t>1. Get data into SPSS</a:t>
            </a:r>
          </a:p>
          <a:p>
            <a:pPr lvl="1"/>
            <a:r>
              <a:rPr lang="en-US" dirty="0"/>
              <a:t>2. Run </a:t>
            </a:r>
            <a:r>
              <a:rPr lang="en-US" dirty="0" err="1"/>
              <a:t>descriptives</a:t>
            </a:r>
            <a:r>
              <a:rPr lang="en-US" dirty="0"/>
              <a:t> on your data</a:t>
            </a:r>
          </a:p>
          <a:p>
            <a:pPr lvl="1"/>
            <a:r>
              <a:rPr lang="en-US" dirty="0"/>
              <a:t>3. Create visualizations of your data</a:t>
            </a:r>
          </a:p>
          <a:p>
            <a:pPr lvl="1"/>
            <a:r>
              <a:rPr lang="en-US" dirty="0"/>
              <a:t>4. Modify variables to create sum scores and categorical variables (grades)</a:t>
            </a:r>
          </a:p>
          <a:p>
            <a:pPr lvl="1"/>
            <a:r>
              <a:rPr lang="en-US" dirty="0"/>
              <a:t>5. Add more cases (append rows), merge new data (</a:t>
            </a:r>
            <a:r>
              <a:rPr lang="en-US"/>
              <a:t>adding columns)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DE44C-D112-46A5-A650-4BF156C0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88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3666-11CC-447B-949B-B9963B20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89C0-47CE-4E42-8F3C-7DB69C079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u="sng" dirty="0">
              <a:latin typeface="+mj-lt"/>
              <a:hlinkClick r:id="rId2"/>
            </a:endParaRPr>
          </a:p>
          <a:p>
            <a:pPr marL="0" indent="0" algn="ctr">
              <a:buNone/>
            </a:pPr>
            <a:endParaRPr lang="en-US" sz="5000" dirty="0">
              <a:latin typeface="+mj-lt"/>
            </a:endParaRPr>
          </a:p>
          <a:p>
            <a:pPr marL="0" indent="0" algn="ctr">
              <a:buNone/>
            </a:pPr>
            <a:endParaRPr lang="en-US" sz="5000" dirty="0">
              <a:latin typeface="+mj-lt"/>
            </a:endParaRPr>
          </a:p>
          <a:p>
            <a:pPr marL="0" indent="0" algn="ctr">
              <a:buNone/>
            </a:pPr>
            <a:r>
              <a:rPr lang="en-US" sz="5000" dirty="0">
                <a:latin typeface="+mj-lt"/>
              </a:rPr>
              <a:t>Your feedback is greatly appreciated</a:t>
            </a:r>
          </a:p>
          <a:p>
            <a:pPr marL="0" indent="0" algn="ctr">
              <a:buNone/>
            </a:pPr>
            <a:r>
              <a:rPr lang="en-US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https://bit.ly/2GyUcgi</a:t>
            </a:r>
            <a:endParaRPr lang="en-US" sz="3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000" dirty="0">
              <a:latin typeface="+mj-lt"/>
              <a:hlinkClick r:id="rId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8BF5-BDBF-4ED3-BCEE-C390B2A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7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12680</TotalTime>
  <Words>1571</Words>
  <Application>Microsoft Office PowerPoint</Application>
  <PresentationFormat>Widescreen</PresentationFormat>
  <Paragraphs>368</Paragraphs>
  <Slides>97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Arial</vt:lpstr>
      <vt:lpstr>Calibri</vt:lpstr>
      <vt:lpstr>ProximaNova</vt:lpstr>
      <vt:lpstr>Wingdings</vt:lpstr>
      <vt:lpstr>Office Theme</vt:lpstr>
      <vt:lpstr>Introduction to SPSS</vt:lpstr>
      <vt:lpstr>Outline</vt:lpstr>
      <vt:lpstr>Requirements</vt:lpstr>
      <vt:lpstr>SPSS Environment</vt:lpstr>
      <vt:lpstr>Data View</vt:lpstr>
      <vt:lpstr>Variable View</vt:lpstr>
      <vt:lpstr>Syntax Editor</vt:lpstr>
      <vt:lpstr>Command Syntax</vt:lpstr>
      <vt:lpstr>Output Window (Viewer)</vt:lpstr>
      <vt:lpstr>Entering Data</vt:lpstr>
      <vt:lpstr>Reading in Excel Data</vt:lpstr>
      <vt:lpstr>Reading in CSV Files</vt:lpstr>
      <vt:lpstr>Reading in SPSS Files</vt:lpstr>
      <vt:lpstr>Opening Data</vt:lpstr>
      <vt:lpstr>Import Data</vt:lpstr>
      <vt:lpstr>Exercise 1</vt:lpstr>
      <vt:lpstr>Missing Data in SPSS</vt:lpstr>
      <vt:lpstr>True / False #1</vt:lpstr>
      <vt:lpstr>Exploring Data</vt:lpstr>
      <vt:lpstr>Open hs0.sav</vt:lpstr>
      <vt:lpstr>Descriptive Statistics</vt:lpstr>
      <vt:lpstr>Stratified Descriptives</vt:lpstr>
      <vt:lpstr>Stratified Descriptives</vt:lpstr>
      <vt:lpstr>Exercise 2</vt:lpstr>
      <vt:lpstr>Remember to turn off split file</vt:lpstr>
      <vt:lpstr>Conditional Select</vt:lpstr>
      <vt:lpstr>Conditional Select (String Variable)</vt:lpstr>
      <vt:lpstr>Conditional Select (Range)</vt:lpstr>
      <vt:lpstr>Compare means</vt:lpstr>
      <vt:lpstr>Boxplot</vt:lpstr>
      <vt:lpstr>(Univariate) Boxplot</vt:lpstr>
      <vt:lpstr>(Univariate) Histogram</vt:lpstr>
      <vt:lpstr>Histogram of writing score</vt:lpstr>
      <vt:lpstr>Frequency of SES + Histogram</vt:lpstr>
      <vt:lpstr>Frequency + Histogram of SES</vt:lpstr>
      <vt:lpstr>Exercise 3</vt:lpstr>
      <vt:lpstr>Exercise 3 (solution)</vt:lpstr>
      <vt:lpstr>Challenge</vt:lpstr>
      <vt:lpstr>Challenge (solution steps)</vt:lpstr>
      <vt:lpstr>Challenge (solution)</vt:lpstr>
      <vt:lpstr>(Bivariate) Crosstabulations</vt:lpstr>
      <vt:lpstr>(Bivariate) Correlations</vt:lpstr>
      <vt:lpstr>Listwise Deletion (Correlation)</vt:lpstr>
      <vt:lpstr>Pairwise Deletion (Correlation)</vt:lpstr>
      <vt:lpstr>True/False #2 (Poll)</vt:lpstr>
      <vt:lpstr>(Bivariate) Scatterplot</vt:lpstr>
      <vt:lpstr>Read vs. Write</vt:lpstr>
      <vt:lpstr>Exercise 4</vt:lpstr>
      <vt:lpstr>Exercise 4 (solution)</vt:lpstr>
      <vt:lpstr>(Bivariate) Matrix Scatterplot</vt:lpstr>
      <vt:lpstr>Exercise 5</vt:lpstr>
      <vt:lpstr>Exercise 5 (solution 1)</vt:lpstr>
      <vt:lpstr>Exercise 5 (solution 2)</vt:lpstr>
      <vt:lpstr>Modifying Data</vt:lpstr>
      <vt:lpstr>Open hs0.sav</vt:lpstr>
      <vt:lpstr>Reordering Variables</vt:lpstr>
      <vt:lpstr>Adding variable and value labels</vt:lpstr>
      <vt:lpstr>String to Numeric</vt:lpstr>
      <vt:lpstr>String to Numeric (add label)</vt:lpstr>
      <vt:lpstr>Renaming Variables</vt:lpstr>
      <vt:lpstr>Recoding Values</vt:lpstr>
      <vt:lpstr>Data File Comments</vt:lpstr>
      <vt:lpstr>Creating a new variable</vt:lpstr>
      <vt:lpstr>Get descriptives of new “total”</vt:lpstr>
      <vt:lpstr>Exercise 6</vt:lpstr>
      <vt:lpstr>How missing data affects the sum</vt:lpstr>
      <vt:lpstr>Recoding grade</vt:lpstr>
      <vt:lpstr>Make sure to add value labels</vt:lpstr>
      <vt:lpstr>Check frequencies</vt:lpstr>
      <vt:lpstr>Include or exclude?</vt:lpstr>
      <vt:lpstr>Standardize Variables</vt:lpstr>
      <vt:lpstr>Exercise 7</vt:lpstr>
      <vt:lpstr>Exercise 7 (solution)</vt:lpstr>
      <vt:lpstr>Functions</vt:lpstr>
      <vt:lpstr>Using functions (aggregate)</vt:lpstr>
      <vt:lpstr>Checking if we did it correctly</vt:lpstr>
      <vt:lpstr>Row Mean</vt:lpstr>
      <vt:lpstr>Exercise 8</vt:lpstr>
      <vt:lpstr>Exercise 8 (solution)</vt:lpstr>
      <vt:lpstr>Managing Data</vt:lpstr>
      <vt:lpstr>Open hs1.sav</vt:lpstr>
      <vt:lpstr>Select cases</vt:lpstr>
      <vt:lpstr>Open hs1.sav</vt:lpstr>
      <vt:lpstr>Keep certain variables</vt:lpstr>
      <vt:lpstr>Open hsmale.sav</vt:lpstr>
      <vt:lpstr>Appending (Add cases)</vt:lpstr>
      <vt:lpstr>Add cases (females)</vt:lpstr>
      <vt:lpstr>Merging</vt:lpstr>
      <vt:lpstr>Open hsdem.sav</vt:lpstr>
      <vt:lpstr>Open hstest.sav</vt:lpstr>
      <vt:lpstr>Merge hsbdem.sav  hstest.sav</vt:lpstr>
      <vt:lpstr>Merge (2)</vt:lpstr>
      <vt:lpstr>Exercise 9 </vt:lpstr>
      <vt:lpstr>Exercise 9 (solution) </vt:lpstr>
      <vt:lpstr>True/False #3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Components (PCA) and Exploratory Factor Analysis (EFA) with SPSS</dc:title>
  <dc:creator>Lin, John</dc:creator>
  <cp:lastModifiedBy>Lin, Johnny</cp:lastModifiedBy>
  <cp:revision>406</cp:revision>
  <dcterms:created xsi:type="dcterms:W3CDTF">2018-07-09T17:00:18Z</dcterms:created>
  <dcterms:modified xsi:type="dcterms:W3CDTF">2020-10-26T17:48:46Z</dcterms:modified>
</cp:coreProperties>
</file>