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8" r:id="rId3"/>
    <p:sldId id="337" r:id="rId4"/>
    <p:sldId id="353" r:id="rId5"/>
    <p:sldId id="376" r:id="rId6"/>
    <p:sldId id="387" r:id="rId7"/>
    <p:sldId id="388" r:id="rId8"/>
    <p:sldId id="390" r:id="rId9"/>
    <p:sldId id="389" r:id="rId10"/>
    <p:sldId id="391" r:id="rId11"/>
    <p:sldId id="420" r:id="rId12"/>
    <p:sldId id="422" r:id="rId13"/>
    <p:sldId id="392" r:id="rId14"/>
    <p:sldId id="393" r:id="rId15"/>
    <p:sldId id="395" r:id="rId16"/>
    <p:sldId id="394" r:id="rId17"/>
    <p:sldId id="396" r:id="rId18"/>
    <p:sldId id="402" r:id="rId19"/>
    <p:sldId id="397" r:id="rId20"/>
    <p:sldId id="310" r:id="rId21"/>
    <p:sldId id="423" r:id="rId22"/>
    <p:sldId id="404" r:id="rId23"/>
    <p:sldId id="405" r:id="rId24"/>
    <p:sldId id="367" r:id="rId25"/>
    <p:sldId id="406" r:id="rId26"/>
    <p:sldId id="351" r:id="rId27"/>
    <p:sldId id="415" r:id="rId28"/>
    <p:sldId id="416" r:id="rId29"/>
    <p:sldId id="417" r:id="rId30"/>
    <p:sldId id="418" r:id="rId31"/>
    <p:sldId id="419" r:id="rId32"/>
    <p:sldId id="371" r:id="rId33"/>
    <p:sldId id="372" r:id="rId34"/>
    <p:sldId id="424" r:id="rId35"/>
    <p:sldId id="398" r:id="rId36"/>
    <p:sldId id="407" r:id="rId37"/>
    <p:sldId id="352" r:id="rId38"/>
    <p:sldId id="408" r:id="rId39"/>
    <p:sldId id="409" r:id="rId40"/>
    <p:sldId id="425" r:id="rId41"/>
    <p:sldId id="411" r:id="rId42"/>
    <p:sldId id="412" r:id="rId43"/>
    <p:sldId id="414" r:id="rId44"/>
    <p:sldId id="413" r:id="rId45"/>
    <p:sldId id="421" r:id="rId46"/>
    <p:sldId id="426" r:id="rId47"/>
  </p:sldIdLst>
  <p:sldSz cx="12192000" cy="6858000"/>
  <p:notesSz cx="9305925" cy="7019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ny Lin" initials="JL" lastIdx="1" clrIdx="0">
    <p:extLst>
      <p:ext uri="{19B8F6BF-5375-455C-9EA6-DF929625EA0E}">
        <p15:presenceInfo xmlns:p15="http://schemas.microsoft.com/office/powerpoint/2012/main" userId="3cdb81d190bbd5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24" autoAdjust="0"/>
    <p:restoredTop sz="91411" autoAdjust="0"/>
  </p:normalViewPr>
  <p:slideViewPr>
    <p:cSldViewPr snapToGrid="0">
      <p:cViewPr varScale="1">
        <p:scale>
          <a:sx n="65" d="100"/>
          <a:sy n="65" d="100"/>
        </p:scale>
        <p:origin x="66" y="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1204" y="1"/>
            <a:ext cx="4032568" cy="35221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4191969C-EBF2-48B8-9A64-4B9E315900C5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1204" y="6667711"/>
            <a:ext cx="4032568" cy="3522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1AC72A5-F0DC-49D4-A81C-8AE11751E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2568" cy="35262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1742" y="0"/>
            <a:ext cx="4032568" cy="35262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2E590EE-7406-4AC5-809C-72A2D5E88E8A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0050" cy="2368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593" y="3378340"/>
            <a:ext cx="7444740" cy="2764095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67305"/>
            <a:ext cx="4032568" cy="35262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1742" y="6667305"/>
            <a:ext cx="4032568" cy="35262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6F7C399-7195-48E8-BB19-2012AEB3B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7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9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59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10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7C399-7195-48E8-BB19-2012AEB3BD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34098"/>
            <a:ext cx="9144000" cy="2387600"/>
          </a:xfrm>
          <a:solidFill>
            <a:schemeClr val="accent1">
              <a:lumMod val="60000"/>
              <a:lumOff val="40000"/>
            </a:schemeClr>
          </a:solidFill>
          <a:ln w="1905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anchor="b"/>
          <a:lstStyle>
            <a:lvl1pPr algn="ctr">
              <a:defRPr sz="6000" b="1" cap="none" spc="5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3602038"/>
            <a:ext cx="4632960" cy="644842"/>
          </a:xfr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5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88A2-108A-4AB8-A105-113E88E04641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492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32080" y="121921"/>
            <a:ext cx="11927840" cy="6599554"/>
          </a:xfrm>
          <a:prstGeom prst="rect">
            <a:avLst/>
          </a:prstGeom>
          <a:noFill/>
          <a:ln w="19050" cmpd="dbl"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60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1069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0946-908E-4B31-A415-55ED53C5A9EB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9F310-D2BC-4253-A228-70FE1C66DB49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4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8352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 cap="none" spc="5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0808"/>
            <a:ext cx="12192000" cy="6257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9108" y="6463323"/>
            <a:ext cx="1062892" cy="394677"/>
          </a:xfrm>
        </p:spPr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357D6-1B8C-44F0-A2BB-03E429C69EA8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12BA-36ED-47D8-9EE7-8548AD78AA94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069D-5554-497C-AC0C-C773BC2AE6AC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1156"/>
            <a:ext cx="10515600" cy="132556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>
            <a:lvl1pPr>
              <a:defRPr lang="en-US" b="1" cap="none" spc="50" dirty="0">
                <a:ln w="9525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3B831-CD10-43C4-A005-F531EB6D3391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32080" y="121921"/>
            <a:ext cx="11927840" cy="6599554"/>
          </a:xfrm>
          <a:prstGeom prst="rect">
            <a:avLst/>
          </a:prstGeom>
          <a:noFill/>
          <a:ln w="19050" cmpd="dbl">
            <a:solidFill>
              <a:schemeClr val="accent6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60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78" y="3930285"/>
            <a:ext cx="4632960" cy="1595192"/>
          </a:xfr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b">
            <a:noAutofit/>
          </a:bodyPr>
          <a:lstStyle>
            <a:lvl1pPr marL="228600" indent="-228600">
              <a:defRPr lang="en-US" sz="2500" baseline="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US" dirty="0"/>
              <a:t>Bullet 1</a:t>
            </a:r>
          </a:p>
          <a:p>
            <a:pPr lvl="0" algn="ctr">
              <a:spcBef>
                <a:spcPct val="0"/>
              </a:spcBef>
            </a:pPr>
            <a:r>
              <a:rPr lang="en-US" dirty="0"/>
              <a:t>Bullet 2</a:t>
            </a:r>
          </a:p>
          <a:p>
            <a:pPr lvl="0" algn="ctr">
              <a:spcBef>
                <a:spcPct val="0"/>
              </a:spcBef>
            </a:pPr>
            <a:r>
              <a:rPr lang="en-US" dirty="0"/>
              <a:t>Bullet 3</a:t>
            </a:r>
          </a:p>
          <a:p>
            <a:pPr lvl="0" algn="ctr">
              <a:spcBef>
                <a:spcPct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46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EE3C-E334-43DF-A774-199F52987D5E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B41D-DBE8-4D83-8C71-AF623DA86FB1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8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89D4-E1CA-405E-B1BF-C51704CDE823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3889-B836-48E7-946E-7E8EAE1BAA0E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E085-F947-4A0B-A8B6-DF068BD05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stata/seminars/interactions-stat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wp-content/uploads/2020/07/interactions20200724.do" TargetMode="External"/><Relationship Id="rId2" Type="http://schemas.openxmlformats.org/officeDocument/2006/relationships/hyperlink" Target="https://docs.library.ucla.edu/display/LSD/Access+a+CLICC+Virtual+Deskto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3" Type="http://schemas.openxmlformats.org/officeDocument/2006/relationships/image" Target="../media/image8.png"/><Relationship Id="rId7" Type="http://schemas.openxmlformats.org/officeDocument/2006/relationships/image" Target="../media/image8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Decomposing, Probing, and Plotting Interactions in Stata (Part II + Lab)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2B6C9-F096-4D85-AE67-7C5CF4CFF5B4}"/>
              </a:ext>
            </a:extLst>
          </p:cNvPr>
          <p:cNvSpPr/>
          <p:nvPr/>
        </p:nvSpPr>
        <p:spPr>
          <a:xfrm>
            <a:off x="990514" y="5357453"/>
            <a:ext cx="10363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https://stats.idre.ucla.edu/stata/seminars/interactions-stata/</a:t>
            </a:r>
            <a:endParaRPr lang="en-US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30DCD9-D05C-4569-BC6F-0AC75ED8B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625" y="4038456"/>
            <a:ext cx="5133975" cy="90487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642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6536-9A08-43AE-ADEA-9D3971D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Interpretation (Cat x Cat)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18BDAA-E8F6-4A53-A1BA-036C465EB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0067" y="1293430"/>
            <a:ext cx="6527503" cy="325445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23C1-CA54-4C5D-8BDB-298CE7BB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D5CD6-F5D3-437D-A2A1-A5C3413A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508" y="744790"/>
            <a:ext cx="8048625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0E767-AEAE-49CA-88DC-B436755879C8}"/>
              </a:ext>
            </a:extLst>
          </p:cNvPr>
          <p:cNvSpPr txBox="1"/>
          <p:nvPr/>
        </p:nvSpPr>
        <p:spPr>
          <a:xfrm>
            <a:off x="-351692" y="4798976"/>
            <a:ext cx="12619782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b0 _cons: </a:t>
            </a:r>
            <a:r>
              <a:rPr lang="en-US" dirty="0"/>
              <a:t>intercept or the predicted weight loss when </a:t>
            </a:r>
            <a:r>
              <a:rPr lang="en-US" dirty="0" err="1"/>
              <a:t>Dmale</a:t>
            </a:r>
            <a:r>
              <a:rPr lang="en-US" dirty="0"/>
              <a:t>=0 and </a:t>
            </a:r>
            <a:r>
              <a:rPr lang="en-US" dirty="0" err="1"/>
              <a:t>Djog</a:t>
            </a:r>
            <a:r>
              <a:rPr lang="en-US" dirty="0"/>
              <a:t>=0,Dswim=0 (i.e., reading females)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b1 male: </a:t>
            </a:r>
            <a:r>
              <a:rPr lang="en-US" dirty="0"/>
              <a:t>simple effect of males for </a:t>
            </a:r>
            <a:r>
              <a:rPr lang="en-US" dirty="0" err="1"/>
              <a:t>Djog</a:t>
            </a:r>
            <a:r>
              <a:rPr lang="en-US" dirty="0"/>
              <a:t>=0,Dswim=0 (i.e., male – female weight loss in reading)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b2 jog: </a:t>
            </a:r>
            <a:r>
              <a:rPr lang="en-US" dirty="0"/>
              <a:t>simple effect of jogging when </a:t>
            </a:r>
            <a:r>
              <a:rPr lang="en-US" dirty="0" err="1"/>
              <a:t>Dmale</a:t>
            </a:r>
            <a:r>
              <a:rPr lang="en-US" dirty="0"/>
              <a:t>=0 (i.e., difference in weight loss between jogging vs reading for females)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b3 swim:</a:t>
            </a:r>
            <a:r>
              <a:rPr lang="en-US" dirty="0"/>
              <a:t> simple effect of swimming when </a:t>
            </a:r>
            <a:r>
              <a:rPr lang="en-US" dirty="0" err="1"/>
              <a:t>Dmale</a:t>
            </a:r>
            <a:r>
              <a:rPr lang="en-US" dirty="0"/>
              <a:t>=0 (i.e., difference in weight loss between swimming vs reading for females)</a:t>
            </a:r>
          </a:p>
        </p:txBody>
      </p:sp>
    </p:spTree>
    <p:extLst>
      <p:ext uri="{BB962C8B-B14F-4D97-AF65-F5344CB8AC3E}">
        <p14:creationId xmlns:p14="http://schemas.microsoft.com/office/powerpoint/2010/main" val="191256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D6536-9A08-43AE-ADEA-9D3971D0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Interpretation (Cat x Cat)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223C1-CA54-4C5D-8BDB-298CE7BB3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D5CD6-F5D3-437D-A2A1-A5C3413A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08" y="744790"/>
            <a:ext cx="8048625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0E767-AEAE-49CA-88DC-B436755879C8}"/>
              </a:ext>
            </a:extLst>
          </p:cNvPr>
          <p:cNvSpPr txBox="1"/>
          <p:nvPr/>
        </p:nvSpPr>
        <p:spPr>
          <a:xfrm>
            <a:off x="380998" y="4667617"/>
            <a:ext cx="11585643" cy="1153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b4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male#jog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/>
              <a:t>interaction of </a:t>
            </a:r>
            <a:r>
              <a:rPr lang="en-US" dirty="0" err="1"/>
              <a:t>Dmale</a:t>
            </a:r>
            <a:r>
              <a:rPr lang="en-US" dirty="0"/>
              <a:t> and </a:t>
            </a:r>
            <a:r>
              <a:rPr lang="en-US" dirty="0" err="1"/>
              <a:t>Djog</a:t>
            </a:r>
            <a:r>
              <a:rPr lang="en-US" dirty="0"/>
              <a:t>, the male effect (male – female) in jogging vs the male effect in reading. Also, jogging effect (jogging – reading) for males vs the jogging effect for females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b5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male#swim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/>
              <a:t>interaction of </a:t>
            </a:r>
            <a:r>
              <a:rPr lang="en-US" dirty="0" err="1"/>
              <a:t>Dmale</a:t>
            </a:r>
            <a:r>
              <a:rPr lang="en-US" dirty="0"/>
              <a:t> and </a:t>
            </a:r>
            <a:r>
              <a:rPr lang="en-US" dirty="0" err="1"/>
              <a:t>Dswim</a:t>
            </a:r>
            <a:r>
              <a:rPr lang="en-US" dirty="0"/>
              <a:t>, the male effect (male – female) in swimming vs male effect in reading. Also, swimming effect (swimming- reading) for males vs the swimming effect for females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9C36C41D-EA03-496B-827B-714F7534F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067" y="1293430"/>
            <a:ext cx="6527503" cy="32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2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DF7C-4B59-4508-BCC4-723A27FA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as the additional effect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D6BA4-B43B-430F-BEC3-83E14D3B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CCAF0E-D745-4963-A0F7-8BCE9905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102" y="4067930"/>
            <a:ext cx="838200" cy="361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C23E2-4C7A-496D-B2BB-F6719CF8074F}"/>
              </a:ext>
            </a:extLst>
          </p:cNvPr>
          <p:cNvSpPr txBox="1"/>
          <p:nvPr/>
        </p:nvSpPr>
        <p:spPr>
          <a:xfrm>
            <a:off x="1361552" y="2099272"/>
            <a:ext cx="10646228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b1 male: </a:t>
            </a:r>
            <a:r>
              <a:rPr lang="en-US" dirty="0">
                <a:latin typeface="+mj-lt"/>
                <a:cs typeface="Courier New" panose="02070309020205020404" pitchFamily="49" charset="0"/>
              </a:rPr>
              <a:t>male effect  (</a:t>
            </a:r>
            <a:r>
              <a:rPr lang="en-US" dirty="0"/>
              <a:t>male – female) weight loss in reading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2ED10-484B-4096-9C03-2D481C83C866}"/>
              </a:ext>
            </a:extLst>
          </p:cNvPr>
          <p:cNvSpPr txBox="1"/>
          <p:nvPr/>
        </p:nvSpPr>
        <p:spPr>
          <a:xfrm>
            <a:off x="1361552" y="2743568"/>
            <a:ext cx="918921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b4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male#jog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/>
              <a:t>male effect (male – female) in jogging vs the male effect in reading, (i.e., </a:t>
            </a:r>
            <a:r>
              <a:rPr lang="en-US" i="1" dirty="0"/>
              <a:t>additional</a:t>
            </a:r>
            <a:r>
              <a:rPr lang="en-US" dirty="0"/>
              <a:t> effect of jogging)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55C21-8D5B-4196-8755-1BD666C59B47}"/>
              </a:ext>
            </a:extLst>
          </p:cNvPr>
          <p:cNvSpPr txBox="1"/>
          <p:nvPr/>
        </p:nvSpPr>
        <p:spPr>
          <a:xfrm>
            <a:off x="1361552" y="4842836"/>
            <a:ext cx="8998299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b5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male#swim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/>
              <a:t>male effect (male – female) in swimming vs male effect in reading, (i.e., </a:t>
            </a:r>
            <a:r>
              <a:rPr lang="en-US" i="1" dirty="0"/>
              <a:t>additional</a:t>
            </a:r>
            <a:r>
              <a:rPr lang="en-US" dirty="0"/>
              <a:t> male effect for swimming)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61AA38-69B9-43EB-B99D-2E015F1FE4E4}"/>
              </a:ext>
            </a:extLst>
          </p:cNvPr>
          <p:cNvGrpSpPr/>
          <p:nvPr/>
        </p:nvGrpSpPr>
        <p:grpSpPr>
          <a:xfrm>
            <a:off x="2000477" y="1245554"/>
            <a:ext cx="5760961" cy="3202058"/>
            <a:chOff x="1911385" y="2189755"/>
            <a:chExt cx="5760961" cy="32020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51E6B0-FF8F-4700-B13B-62ABD68A1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1385" y="2189755"/>
              <a:ext cx="933450" cy="4286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1F94AC-0A10-4333-BCFB-779A3D97706F}"/>
                </a:ext>
              </a:extLst>
            </p:cNvPr>
            <p:cNvSpPr txBox="1"/>
            <p:nvPr/>
          </p:nvSpPr>
          <p:spPr>
            <a:xfrm>
              <a:off x="3034602" y="2249048"/>
              <a:ext cx="42618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male+male#jog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latin typeface="+mj-lt"/>
                  <a:cs typeface="Courier New" panose="02070309020205020404" pitchFamily="49" charset="0"/>
                </a:rPr>
                <a:t>male effect for jogging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684488-8674-4782-A27B-E40199EFC839}"/>
                </a:ext>
              </a:extLst>
            </p:cNvPr>
            <p:cNvSpPr txBox="1"/>
            <p:nvPr/>
          </p:nvSpPr>
          <p:spPr>
            <a:xfrm>
              <a:off x="3034602" y="5022481"/>
              <a:ext cx="463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male+male#swim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latin typeface="+mj-lt"/>
                  <a:cs typeface="Courier New" panose="02070309020205020404" pitchFamily="49" charset="0"/>
                </a:rPr>
                <a:t>male effect for swimming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256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C864-7ABD-40B1-A24A-0A396E78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Predicted Values (cat x cat)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F67F0-FC03-44D2-9F9C-E0B062BE6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E16DE9-596E-468C-9FB8-7B9EC077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1006509"/>
            <a:ext cx="2552700" cy="42862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51761E-BCDE-475A-908B-9F4A2D0C393D}"/>
              </a:ext>
            </a:extLst>
          </p:cNvPr>
          <p:cNvCxnSpPr>
            <a:cxnSpLocks/>
          </p:cNvCxnSpPr>
          <p:nvPr/>
        </p:nvCxnSpPr>
        <p:spPr>
          <a:xfrm flipH="1">
            <a:off x="7490297" y="1099226"/>
            <a:ext cx="505839" cy="13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50968C-EC9D-44BD-9C94-84BBA60593F6}"/>
              </a:ext>
            </a:extLst>
          </p:cNvPr>
          <p:cNvSpPr txBox="1"/>
          <p:nvPr/>
        </p:nvSpPr>
        <p:spPr>
          <a:xfrm>
            <a:off x="7996136" y="851489"/>
            <a:ext cx="3511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categorical predictors come before comma (not an option)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E20530-903B-482C-AD09-8DD8CCB86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1552575"/>
            <a:ext cx="97250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79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0795-54D6-41F4-8750-095D1AC3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effects not = interaction (cat x cat)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65AE1-965D-4365-8B2D-5E278D5A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3DCF6-AD8C-4712-A07D-8BFA39F93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287" y="916832"/>
            <a:ext cx="3333750" cy="6858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F44845-771A-4922-A580-684B69FF3D3D}"/>
              </a:ext>
            </a:extLst>
          </p:cNvPr>
          <p:cNvCxnSpPr>
            <a:cxnSpLocks/>
          </p:cNvCxnSpPr>
          <p:nvPr/>
        </p:nvCxnSpPr>
        <p:spPr>
          <a:xfrm flipH="1">
            <a:off x="7490297" y="1099226"/>
            <a:ext cx="505839" cy="136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3C7E1C0-67BA-430A-9830-2C845715319F}"/>
              </a:ext>
            </a:extLst>
          </p:cNvPr>
          <p:cNvSpPr txBox="1"/>
          <p:nvPr/>
        </p:nvSpPr>
        <p:spPr>
          <a:xfrm>
            <a:off x="7996136" y="851489"/>
            <a:ext cx="351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 though gender is a categorical  variable we must specify </a:t>
            </a:r>
            <a:r>
              <a:rPr lang="en-US" dirty="0" err="1"/>
              <a:t>dydx</a:t>
            </a:r>
            <a:r>
              <a:rPr lang="en-US" dirty="0"/>
              <a:t> after comma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00CC6B-99EA-41C5-8056-02757D4D1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287" y="1746591"/>
            <a:ext cx="7509677" cy="395780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6BE9B0-0016-4D95-B0AD-FA1177DDCE48}"/>
              </a:ext>
            </a:extLst>
          </p:cNvPr>
          <p:cNvCxnSpPr>
            <a:cxnSpLocks/>
          </p:cNvCxnSpPr>
          <p:nvPr/>
        </p:nvCxnSpPr>
        <p:spPr>
          <a:xfrm flipH="1">
            <a:off x="5473824" y="4893013"/>
            <a:ext cx="411410" cy="116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863F1B-1F9A-44FE-A32D-20CC3A3786A3}"/>
              </a:ext>
            </a:extLst>
          </p:cNvPr>
          <p:cNvSpPr txBox="1"/>
          <p:nvPr/>
        </p:nvSpPr>
        <p:spPr>
          <a:xfrm>
            <a:off x="5885234" y="4708347"/>
            <a:ext cx="3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reference group,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ib2.gender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C8238B8-F977-4B52-9BD3-6B8084B2A396}"/>
              </a:ext>
            </a:extLst>
          </p:cNvPr>
          <p:cNvSpPr/>
          <p:nvPr/>
        </p:nvSpPr>
        <p:spPr>
          <a:xfrm>
            <a:off x="2110154" y="3506875"/>
            <a:ext cx="110532" cy="11053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064CB-B39D-475C-8AA7-A83F1F273744}"/>
              </a:ext>
            </a:extLst>
          </p:cNvPr>
          <p:cNvSpPr txBox="1"/>
          <p:nvPr/>
        </p:nvSpPr>
        <p:spPr>
          <a:xfrm>
            <a:off x="96911" y="3874868"/>
            <a:ext cx="20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Simple male effects</a:t>
            </a:r>
          </a:p>
        </p:txBody>
      </p:sp>
    </p:spTree>
    <p:extLst>
      <p:ext uri="{BB962C8B-B14F-4D97-AF65-F5344CB8AC3E}">
        <p14:creationId xmlns:p14="http://schemas.microsoft.com/office/powerpoint/2010/main" val="348343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0795-54D6-41F4-8750-095D1AC3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Interaction = Difference of Simple Effects 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65AE1-965D-4365-8B2D-5E278D5A6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7FD1E-A10F-4DE9-A847-142483AB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15" y="4060848"/>
            <a:ext cx="8244820" cy="1368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2C2E9F-7D6B-411A-B417-2868FF1C4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5300" y="1381702"/>
            <a:ext cx="6942654" cy="1778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3D7DF-3F55-48C2-AA45-998E76AFC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152" y="718327"/>
            <a:ext cx="607695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5C26E-9C3F-4C4B-A6F1-6FE9A2899E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752" y="3267498"/>
            <a:ext cx="3333750" cy="685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381737F-0E96-4CEB-80BF-12F316850914}"/>
              </a:ext>
            </a:extLst>
          </p:cNvPr>
          <p:cNvSpPr txBox="1"/>
          <p:nvPr/>
        </p:nvSpPr>
        <p:spPr>
          <a:xfrm>
            <a:off x="340635" y="477804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Male effect swimming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860EDA-43DE-4C8D-B301-1F2313C6CD11}"/>
              </a:ext>
            </a:extLst>
          </p:cNvPr>
          <p:cNvSpPr txBox="1"/>
          <p:nvPr/>
        </p:nvSpPr>
        <p:spPr>
          <a:xfrm>
            <a:off x="511160" y="5016484"/>
            <a:ext cx="20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Male effect reading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CEE916-1290-41AD-AF3B-DD09A25C6981}"/>
              </a:ext>
            </a:extLst>
          </p:cNvPr>
          <p:cNvSpPr txBox="1"/>
          <p:nvPr/>
        </p:nvSpPr>
        <p:spPr>
          <a:xfrm>
            <a:off x="4891622" y="5955007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-6.595 – (-.3354) = -6.259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ABD986-4B91-4159-BF9F-62CBC35FD94B}"/>
              </a:ext>
            </a:extLst>
          </p:cNvPr>
          <p:cNvCxnSpPr>
            <a:cxnSpLocks/>
          </p:cNvCxnSpPr>
          <p:nvPr/>
        </p:nvCxnSpPr>
        <p:spPr>
          <a:xfrm>
            <a:off x="4529752" y="2498627"/>
            <a:ext cx="2453852" cy="345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4A59ADC-6CE4-4C5C-BA0C-F1CF55C86465}"/>
              </a:ext>
            </a:extLst>
          </p:cNvPr>
          <p:cNvSpPr/>
          <p:nvPr/>
        </p:nvSpPr>
        <p:spPr>
          <a:xfrm>
            <a:off x="2801566" y="2188723"/>
            <a:ext cx="2276272" cy="30990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7AD1C7-2CE9-4A59-886F-B31D56ABE4A3}"/>
              </a:ext>
            </a:extLst>
          </p:cNvPr>
          <p:cNvSpPr txBox="1"/>
          <p:nvPr/>
        </p:nvSpPr>
        <p:spPr>
          <a:xfrm>
            <a:off x="7737231" y="5955137"/>
            <a:ext cx="280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Difference of simple effects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3CB30-6E9F-4035-B69E-C702E4604956}"/>
              </a:ext>
            </a:extLst>
          </p:cNvPr>
          <p:cNvGrpSpPr/>
          <p:nvPr/>
        </p:nvGrpSpPr>
        <p:grpSpPr>
          <a:xfrm>
            <a:off x="2671077" y="6401017"/>
            <a:ext cx="5562102" cy="378994"/>
            <a:chOff x="3967264" y="6424184"/>
            <a:chExt cx="5562102" cy="3789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3D5C49-D340-40EA-9B63-B56CF4986639}"/>
                </a:ext>
              </a:extLst>
            </p:cNvPr>
            <p:cNvSpPr txBox="1"/>
            <p:nvPr/>
          </p:nvSpPr>
          <p:spPr>
            <a:xfrm>
              <a:off x="4891622" y="6433846"/>
              <a:ext cx="4637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male+male#swim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dirty="0">
                  <a:latin typeface="+mj-lt"/>
                  <a:cs typeface="Courier New" panose="02070309020205020404" pitchFamily="49" charset="0"/>
                </a:rPr>
                <a:t>male effect for swimming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8C5901-E50F-41C0-A184-53A9C5350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7264" y="6424184"/>
              <a:ext cx="838200" cy="36195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7D43B21-28BF-4F95-AE73-2935AC3E0498}"/>
              </a:ext>
            </a:extLst>
          </p:cNvPr>
          <p:cNvSpPr txBox="1"/>
          <p:nvPr/>
        </p:nvSpPr>
        <p:spPr>
          <a:xfrm>
            <a:off x="8233179" y="6401017"/>
            <a:ext cx="174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Additional effect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F78A6-345B-4D8F-994C-B4AF45FEE9EB}"/>
              </a:ext>
            </a:extLst>
          </p:cNvPr>
          <p:cNvSpPr txBox="1"/>
          <p:nvPr/>
        </p:nvSpPr>
        <p:spPr>
          <a:xfrm>
            <a:off x="4478374" y="5618927"/>
            <a:ext cx="2913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Male swim – Male read</a:t>
            </a:r>
          </a:p>
        </p:txBody>
      </p:sp>
    </p:spTree>
    <p:extLst>
      <p:ext uri="{BB962C8B-B14F-4D97-AF65-F5344CB8AC3E}">
        <p14:creationId xmlns:p14="http://schemas.microsoft.com/office/powerpoint/2010/main" val="3642801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34C9-238B-4C49-A0C3-EF2AB225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38"/>
            <a:ext cx="12192000" cy="588352"/>
          </a:xfrm>
        </p:spPr>
        <p:txBody>
          <a:bodyPr>
            <a:normAutofit fontScale="90000"/>
          </a:bodyPr>
          <a:lstStyle/>
          <a:p>
            <a:r>
              <a:rPr lang="en-US" dirty="0"/>
              <a:t>Quiz #11,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F0AB-E3E5-414D-BE83-B7D9D02E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621F-6141-4E80-A35F-8CE45274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321BF-A39F-43CB-B243-3D5C311E6185}"/>
              </a:ext>
            </a:extLst>
          </p:cNvPr>
          <p:cNvSpPr txBox="1"/>
          <p:nvPr/>
        </p:nvSpPr>
        <p:spPr>
          <a:xfrm>
            <a:off x="5078644" y="1763311"/>
            <a:ext cx="203472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True or False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44A4C5-160D-4A6A-9D85-17277866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520" y="2910830"/>
            <a:ext cx="9319098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</a:rPr>
              <a:t>Compare to the Stata command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regress loss ib2.gender##ib3.prog</a:t>
            </a:r>
            <a:r>
              <a:rPr lang="en-US" altLang="en-US" sz="2000" dirty="0">
                <a:solidFill>
                  <a:srgbClr val="333333"/>
                </a:solidFill>
              </a:rPr>
              <a:t>. Equivalent syntax is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regress loss gender prog ib2.gender#ib3.prog</a:t>
            </a:r>
            <a:r>
              <a:rPr lang="en-US" altLang="en-US" sz="2000" b="1" dirty="0">
                <a:solidFill>
                  <a:srgbClr val="333333"/>
                </a:solidFill>
              </a:rPr>
              <a:t>.</a:t>
            </a:r>
            <a:endParaRPr lang="en-US" altLang="en-US" sz="2000" dirty="0">
              <a:solidFill>
                <a:srgbClr val="333333"/>
              </a:solidFill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654E0DF-C1AE-470F-9B84-1FDAC03D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852" y="4353409"/>
            <a:ext cx="855804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</a:rPr>
              <a:t>The interaction </a:t>
            </a:r>
            <a:r>
              <a:rPr lang="en-US" altLang="en-US" sz="2000" b="1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male#jog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333333"/>
                </a:solidFill>
              </a:rPr>
              <a:t>is the male effect for the jogging condition.</a:t>
            </a:r>
          </a:p>
        </p:txBody>
      </p:sp>
    </p:spTree>
    <p:extLst>
      <p:ext uri="{BB962C8B-B14F-4D97-AF65-F5344CB8AC3E}">
        <p14:creationId xmlns:p14="http://schemas.microsoft.com/office/powerpoint/2010/main" val="2463852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FA96-AE5A-4471-8C20-129F1452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Plotting cat x </a:t>
            </a:r>
            <a:r>
              <a:rPr lang="en-US"/>
              <a:t>cat interaction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942D4-635D-43CC-A936-D4D4F3DEE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E6CC85-2D0D-418E-AE44-892A15F6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62" y="887081"/>
            <a:ext cx="2657475" cy="742950"/>
          </a:xfrm>
          <a:prstGeom prst="rect">
            <a:avLst/>
          </a:prstGeom>
        </p:spPr>
      </p:pic>
      <p:pic>
        <p:nvPicPr>
          <p:cNvPr id="2050" name="Picture 2" descr="Plot of X=Gender W=Prog Y=Loss">
            <a:extLst>
              <a:ext uri="{FF2B5EF4-FFF2-40B4-BE49-F238E27FC236}">
                <a16:creationId xmlns:a16="http://schemas.microsoft.com/office/drawing/2014/main" id="{9CEF3DCD-66FA-49CF-8264-59C6B6B2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063" y="1711586"/>
            <a:ext cx="6203792" cy="451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E952D0-A772-4B99-8550-CD5F01CEA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092" y="3238500"/>
            <a:ext cx="1533525" cy="1905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82C3FB-6452-4795-9FE9-6B858312D143}"/>
              </a:ext>
            </a:extLst>
          </p:cNvPr>
          <p:cNvCxnSpPr>
            <a:cxnSpLocks/>
          </p:cNvCxnSpPr>
          <p:nvPr/>
        </p:nvCxnSpPr>
        <p:spPr>
          <a:xfrm>
            <a:off x="10329705" y="2411604"/>
            <a:ext cx="592853" cy="747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10470C1-B5E7-4842-806A-07ACA2193190}"/>
              </a:ext>
            </a:extLst>
          </p:cNvPr>
          <p:cNvSpPr txBox="1"/>
          <p:nvPr/>
        </p:nvSpPr>
        <p:spPr>
          <a:xfrm>
            <a:off x="9871092" y="204227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x-axis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C780C0-5B67-4375-A03B-40CB7D5B959F}"/>
              </a:ext>
            </a:extLst>
          </p:cNvPr>
          <p:cNvCxnSpPr>
            <a:cxnSpLocks/>
          </p:cNvCxnSpPr>
          <p:nvPr/>
        </p:nvCxnSpPr>
        <p:spPr>
          <a:xfrm flipV="1">
            <a:off x="10673321" y="3508428"/>
            <a:ext cx="560736" cy="932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6C0EA29-6A20-46FB-BC77-2453C4B47B4E}"/>
              </a:ext>
            </a:extLst>
          </p:cNvPr>
          <p:cNvSpPr txBox="1"/>
          <p:nvPr/>
        </p:nvSpPr>
        <p:spPr>
          <a:xfrm>
            <a:off x="9957655" y="4443604"/>
            <a:ext cx="1692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separate lines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EA86F9-5FBD-44D7-9501-26A296755BA6}"/>
              </a:ext>
            </a:extLst>
          </p:cNvPr>
          <p:cNvSpPr txBox="1"/>
          <p:nvPr/>
        </p:nvSpPr>
        <p:spPr>
          <a:xfrm>
            <a:off x="7850250" y="972922"/>
            <a:ext cx="404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both categorical so comes before comma</a:t>
            </a:r>
          </a:p>
        </p:txBody>
      </p:sp>
    </p:spTree>
    <p:extLst>
      <p:ext uri="{BB962C8B-B14F-4D97-AF65-F5344CB8AC3E}">
        <p14:creationId xmlns:p14="http://schemas.microsoft.com/office/powerpoint/2010/main" val="1726308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34C9-238B-4C49-A0C3-EF2AB225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38"/>
            <a:ext cx="12192000" cy="588352"/>
          </a:xfrm>
        </p:spPr>
        <p:txBody>
          <a:bodyPr>
            <a:normAutofit fontScale="90000"/>
          </a:bodyPr>
          <a:lstStyle/>
          <a:p>
            <a:r>
              <a:rPr lang="en-US" dirty="0"/>
              <a:t>Quiz #13,14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F0AB-E3E5-414D-BE83-B7D9D02E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621F-6141-4E80-A35F-8CE45274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321BF-A39F-43CB-B243-3D5C311E6185}"/>
              </a:ext>
            </a:extLst>
          </p:cNvPr>
          <p:cNvSpPr txBox="1"/>
          <p:nvPr/>
        </p:nvSpPr>
        <p:spPr>
          <a:xfrm>
            <a:off x="5078638" y="1244398"/>
            <a:ext cx="203472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True or False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44A4C5-160D-4A6A-9D85-17277866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67" y="1935041"/>
            <a:ext cx="8558048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</a:rPr>
              <a:t>The code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margins </a:t>
            </a:r>
            <a:r>
              <a:rPr lang="en-US" altLang="en-US" sz="2000" b="1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prog#gender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dirty="0">
                <a:solidFill>
                  <a:srgbClr val="333333"/>
                </a:solidFill>
              </a:rPr>
              <a:t>tells </a:t>
            </a:r>
            <a:r>
              <a:rPr lang="en-US" altLang="en-US" sz="2000" b="1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marginsplot</a:t>
            </a:r>
            <a:r>
              <a:rPr lang="en-US" altLang="en-US" sz="2000" dirty="0">
                <a:solidFill>
                  <a:srgbClr val="333333"/>
                </a:solidFill>
              </a:rPr>
              <a:t> that we want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altLang="en-US" sz="2000" dirty="0">
                <a:solidFill>
                  <a:srgbClr val="333333"/>
                </a:solidFill>
              </a:rPr>
              <a:t> on the x-axis with lines corresponding to levels of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</a:t>
            </a:r>
            <a:r>
              <a:rPr lang="en-US" altLang="en-US" sz="2000" dirty="0">
                <a:solidFill>
                  <a:srgbClr val="333333"/>
                </a:solidFill>
              </a:rPr>
              <a:t>.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B03E62B-209F-4979-915F-2D8E02A6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861" y="3814964"/>
            <a:ext cx="8558048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</a:rPr>
              <a:t>How would we plot exercise type (prog) along the x-axis split by gender?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6B0FA-C28E-40E5-9EDD-CA6F14A42C1C}"/>
              </a:ext>
            </a:extLst>
          </p:cNvPr>
          <p:cNvSpPr txBox="1"/>
          <p:nvPr/>
        </p:nvSpPr>
        <p:spPr>
          <a:xfrm>
            <a:off x="4857520" y="3085844"/>
            <a:ext cx="247696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Multiple Choice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0976F-AD4C-4DAC-B75E-86C5F3B4A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931" y="4649489"/>
            <a:ext cx="6362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6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6BF0-5E62-48E4-AB86-CAC22AA27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Answers to Quiz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9377-7483-4A64-AEDD-881DE24A3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779271"/>
            <a:ext cx="11213960" cy="5872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10. T </a:t>
            </a:r>
          </a:p>
          <a:p>
            <a:pPr marL="0" indent="0">
              <a:buNone/>
            </a:pPr>
            <a:r>
              <a:rPr lang="en-US" dirty="0"/>
              <a:t>11. F, Without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i.</a:t>
            </a:r>
            <a:r>
              <a:rPr lang="en-US" dirty="0"/>
              <a:t> prefix for the simple effects, Stata treats gender and prog as continuous variables despite the correct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#. </a:t>
            </a:r>
            <a:r>
              <a:rPr lang="en-US" dirty="0"/>
              <a:t>specification in the interaction term.</a:t>
            </a:r>
          </a:p>
          <a:p>
            <a:pPr marL="0" indent="0">
              <a:buNone/>
            </a:pPr>
            <a:r>
              <a:rPr lang="en-US" dirty="0"/>
              <a:t>12. F, The male jogging effect alone does not capture the interaction. The interaction is the difference of simple effects.</a:t>
            </a:r>
          </a:p>
          <a:p>
            <a:pPr marL="0" indent="0">
              <a:buNone/>
            </a:pPr>
            <a:r>
              <a:rPr lang="en-US" dirty="0"/>
              <a:t>13. T</a:t>
            </a:r>
          </a:p>
          <a:p>
            <a:pPr marL="0" indent="0">
              <a:buNone/>
            </a:pPr>
            <a:r>
              <a:rPr lang="en-US" dirty="0"/>
              <a:t>14. Answer 1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AF3EB-50FF-417C-B8D2-0FD8B5A3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2752-E486-4F71-B4E7-EF1AA197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465CA-23FD-43FC-81B3-56DE09045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notions of linear regression </a:t>
            </a:r>
          </a:p>
          <a:p>
            <a:r>
              <a:rPr lang="en-US" dirty="0"/>
              <a:t>Stata installed</a:t>
            </a:r>
          </a:p>
          <a:p>
            <a:pPr lvl="1"/>
            <a:r>
              <a:rPr lang="en-US" dirty="0">
                <a:hlinkClick r:id="rId2"/>
              </a:rPr>
              <a:t>https://docs.library.ucla.edu/display/LSD/Access+a+CLICC+Virtual+Desktop</a:t>
            </a:r>
            <a:endParaRPr lang="en-US" dirty="0"/>
          </a:p>
          <a:p>
            <a:r>
              <a:rPr lang="en-US" dirty="0"/>
              <a:t>Dataset loaded into Stata 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https://stats.idre.ucla.edu/wp-content/uploads/2020/06/exercise, clear</a:t>
            </a:r>
          </a:p>
          <a:p>
            <a:r>
              <a:rPr lang="en-US" dirty="0"/>
              <a:t>Create value labels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"jog" 2 "swim" 3 "read"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define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"male" 2 "female"</a:t>
            </a: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 prog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progl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 values gender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genderl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Download the complete Stata code here: </a:t>
            </a:r>
          </a:p>
          <a:p>
            <a:pPr lvl="1"/>
            <a:r>
              <a:rPr lang="en-US" dirty="0">
                <a:hlinkClick r:id="rId3"/>
              </a:rPr>
              <a:t>https://stats.idre.ucla.edu/wp-content/uploads/2020/07/interactions20200724.do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135AD-0CEB-45CF-A749-C087F12B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1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Exercises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Continuous by Continuous</a:t>
            </a:r>
          </a:p>
          <a:p>
            <a:pPr lvl="1"/>
            <a:r>
              <a:rPr lang="en-US" dirty="0"/>
              <a:t>Continuous by Categorical</a:t>
            </a:r>
          </a:p>
          <a:p>
            <a:pPr lvl="1"/>
            <a:r>
              <a:rPr lang="en-US" dirty="0"/>
              <a:t>Categorical by Categorical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60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r>
              <a:rPr lang="en-US" dirty="0"/>
              <a:t>1. Plotting</a:t>
            </a:r>
          </a:p>
          <a:p>
            <a:pPr lvl="1"/>
            <a:r>
              <a:rPr lang="en-US" dirty="0"/>
              <a:t>2. Simple slopes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2923-BBE5-40C2-8933-97B39B7A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351D-3C69-4DBE-96D4-1F5AE7F2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22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DC55BBA-AFCB-4FBD-912A-B6DD71033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443" y="3979792"/>
            <a:ext cx="7752945" cy="6529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What would the plot look like if you replaced the first command with</a:t>
            </a:r>
          </a:p>
          <a:p>
            <a:pPr marL="0" indent="0" algn="ctr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dydx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(hours)?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B89599-D8E4-410B-BEE4-897325391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38" y="2337673"/>
            <a:ext cx="4027251" cy="836687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55102B9A-1B1C-4B52-B0BD-F3096121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438" y="1854534"/>
            <a:ext cx="3831076" cy="3759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Refer to the following command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D4B740-3333-4239-9844-B91757893EC2}"/>
              </a:ext>
            </a:extLst>
          </p:cNvPr>
          <p:cNvSpPr txBox="1"/>
          <p:nvPr/>
        </p:nvSpPr>
        <p:spPr>
          <a:xfrm>
            <a:off x="4551904" y="5817996"/>
            <a:ext cx="275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is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2583859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941C-0536-43E5-9EB7-5BC9D3131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1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B152E-D9FC-47CF-8EA4-362AAB0D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064A1-A02E-454F-B5AB-959C8831FCEB}"/>
              </a:ext>
            </a:extLst>
          </p:cNvPr>
          <p:cNvGrpSpPr/>
          <p:nvPr/>
        </p:nvGrpSpPr>
        <p:grpSpPr>
          <a:xfrm>
            <a:off x="2742048" y="762401"/>
            <a:ext cx="6350573" cy="4603420"/>
            <a:chOff x="686601" y="1291978"/>
            <a:chExt cx="6707903" cy="4878475"/>
          </a:xfrm>
        </p:grpSpPr>
        <p:pic>
          <p:nvPicPr>
            <p:cNvPr id="6" name="Picture 5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09D88422-2761-4854-9329-0D66CAE4B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601" y="1291978"/>
              <a:ext cx="6707903" cy="487847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930D9B-8831-4DA0-B516-0A3B7FB450EB}"/>
                </a:ext>
              </a:extLst>
            </p:cNvPr>
            <p:cNvSpPr/>
            <p:nvPr/>
          </p:nvSpPr>
          <p:spPr>
            <a:xfrm>
              <a:off x="828347" y="4116027"/>
              <a:ext cx="297068" cy="560129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92810E3-AA71-4985-8849-58BD704969FD}"/>
                </a:ext>
              </a:extLst>
            </p:cNvPr>
            <p:cNvGrpSpPr/>
            <p:nvPr/>
          </p:nvGrpSpPr>
          <p:grpSpPr>
            <a:xfrm>
              <a:off x="4611628" y="2261688"/>
              <a:ext cx="1105671" cy="3340431"/>
              <a:chOff x="6681588" y="2421642"/>
              <a:chExt cx="1105671" cy="3340431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E8193A4D-330B-4988-AE0F-57BF7402087B}"/>
                  </a:ext>
                </a:extLst>
              </p:cNvPr>
              <p:cNvCxnSpPr/>
              <p:nvPr/>
            </p:nvCxnSpPr>
            <p:spPr>
              <a:xfrm flipH="1">
                <a:off x="6692202" y="4039437"/>
                <a:ext cx="2311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10FE08-9EEA-49AD-AD9D-4894CAEA6829}"/>
                  </a:ext>
                </a:extLst>
              </p:cNvPr>
              <p:cNvSpPr txBox="1"/>
              <p:nvPr/>
            </p:nvSpPr>
            <p:spPr>
              <a:xfrm>
                <a:off x="7097788" y="3891169"/>
                <a:ext cx="593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2.48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DADD003-4EF2-4EAE-8586-748C427294BA}"/>
                  </a:ext>
                </a:extLst>
              </p:cNvPr>
              <p:cNvCxnSpPr/>
              <p:nvPr/>
            </p:nvCxnSpPr>
            <p:spPr>
              <a:xfrm flipH="1">
                <a:off x="6681588" y="2569912"/>
                <a:ext cx="2311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2ECB434-A472-4540-9897-9F18E5E3C5C0}"/>
                  </a:ext>
                </a:extLst>
              </p:cNvPr>
              <p:cNvSpPr txBox="1"/>
              <p:nvPr/>
            </p:nvSpPr>
            <p:spPr>
              <a:xfrm>
                <a:off x="7087174" y="2421642"/>
                <a:ext cx="579413" cy="35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4.32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794054B-E8DA-441C-97EF-83F672650735}"/>
                  </a:ext>
                </a:extLst>
              </p:cNvPr>
              <p:cNvCxnSpPr/>
              <p:nvPr/>
            </p:nvCxnSpPr>
            <p:spPr>
              <a:xfrm flipH="1">
                <a:off x="6692202" y="5551559"/>
                <a:ext cx="2311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43927B-59A0-40FD-A810-CE063CF3346C}"/>
                  </a:ext>
                </a:extLst>
              </p:cNvPr>
              <p:cNvSpPr txBox="1"/>
              <p:nvPr/>
            </p:nvSpPr>
            <p:spPr>
              <a:xfrm>
                <a:off x="7097788" y="5403290"/>
                <a:ext cx="689471" cy="35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0.609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8BDF5C1-4F1C-491D-9694-B4DAC5996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49" y="5539870"/>
            <a:ext cx="6350572" cy="11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6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E500-52BD-45C3-8E0B-DE638629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E59A-0B8E-43AA-B7E8-2DB589A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A4B6A7-9710-4044-8EB3-22D9AF18D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081" y="2985678"/>
            <a:ext cx="7597301" cy="12952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ProximaNova"/>
              </a:rPr>
              <a:t>Predict two values of weight loss for Hours = 10 and Hours = 20 using 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ProximaNova"/>
                <a:cs typeface="Courier New" panose="02070309020205020404" pitchFamily="49" charset="0"/>
              </a:rPr>
              <a:t>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ProximaNova"/>
              </a:rPr>
              <a:t>, then calculate the slope by hand.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rgbClr val="333333"/>
              </a:solidFill>
              <a:latin typeface="+mj-lt"/>
              <a:ea typeface="Proxima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ProximaNova"/>
              </a:rPr>
              <a:t>How do the results compare with 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ProximaNova"/>
                <a:cs typeface="Courier New" panose="02070309020205020404" pitchFamily="49" charset="0"/>
              </a:rPr>
              <a:t>dydx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ProximaNova"/>
              </a:rPr>
              <a:t>?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31EAE-98CC-478B-8C46-0C296F4CA485}"/>
              </a:ext>
            </a:extLst>
          </p:cNvPr>
          <p:cNvSpPr txBox="1"/>
          <p:nvPr/>
        </p:nvSpPr>
        <p:spPr>
          <a:xfrm>
            <a:off x="4551904" y="5817996"/>
            <a:ext cx="2753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is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347771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E500-52BD-45C3-8E0B-DE638629A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EE59A-0B8E-43AA-B7E8-2DB589A8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E6F273-0209-42F7-AFE5-292B16BFD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659" y="1060833"/>
            <a:ext cx="793432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64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843A5-AD34-420B-A8C3-A0142C0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by Continuous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7B37-3651-47D9-95F1-DCEA327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26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AF7A48-5A5F-4204-A46F-66D4A54A2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3. Deriving the interaction term using predicted values  </a:t>
            </a:r>
          </a:p>
          <a:p>
            <a:r>
              <a:rPr lang="en-US" sz="1800" dirty="0"/>
              <a:t>4. Deriving the interaction using </a:t>
            </a:r>
            <a:r>
              <a:rPr lang="en-US" sz="1800" dirty="0" err="1"/>
              <a:t>pwcompare</a:t>
            </a:r>
            <a:endParaRPr lang="en-US" sz="1800" dirty="0"/>
          </a:p>
          <a:p>
            <a:r>
              <a:rPr lang="en-US" sz="1800" dirty="0"/>
              <a:t>5. Testing differences in predicted values</a:t>
            </a:r>
          </a:p>
        </p:txBody>
      </p:sp>
    </p:spTree>
    <p:extLst>
      <p:ext uri="{BB962C8B-B14F-4D97-AF65-F5344CB8AC3E}">
        <p14:creationId xmlns:p14="http://schemas.microsoft.com/office/powerpoint/2010/main" val="1892374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38E9-D781-4D79-AE37-50C5CD97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 (a)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752C5-28FE-4BC4-9F5C-FC78E7813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Obtain predicted values for the following values and store the results into global variables y00, y10, y01,y11</a:t>
            </a:r>
          </a:p>
          <a:p>
            <a:pPr lvl="1"/>
            <a:r>
              <a:rPr lang="en-US" dirty="0"/>
              <a:t>Hours = 0, Effort = 0 (y00)</a:t>
            </a:r>
          </a:p>
          <a:p>
            <a:pPr lvl="1"/>
            <a:r>
              <a:rPr lang="en-US" dirty="0"/>
              <a:t>Hours = 1, Effort = 0 (y10)</a:t>
            </a:r>
          </a:p>
          <a:p>
            <a:pPr lvl="1"/>
            <a:r>
              <a:rPr lang="en-US" dirty="0"/>
              <a:t>Hours = 0, Effort = 1 (y01)</a:t>
            </a:r>
          </a:p>
          <a:p>
            <a:pPr lvl="1"/>
            <a:r>
              <a:rPr lang="en-US" dirty="0"/>
              <a:t>Hours = 1, Effort = 1 (y11)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DAB52-F33D-48F0-AB87-EC73C3D4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83B61EE-F75F-4C94-9F10-11DBC57D6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568" y="850128"/>
            <a:ext cx="901754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The following exercise will guide you through deriving the interaction term using predicted values.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7821B-F6F0-4057-8C07-4D302836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80" y="2166351"/>
            <a:ext cx="6029325" cy="40005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8857349-4B56-479B-A0B8-E69E6D624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968" y="1616462"/>
            <a:ext cx="382711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Refer to the following model: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635488-3528-43FF-80CD-844AD445E86D}"/>
              </a:ext>
            </a:extLst>
          </p:cNvPr>
          <p:cNvGrpSpPr/>
          <p:nvPr/>
        </p:nvGrpSpPr>
        <p:grpSpPr>
          <a:xfrm>
            <a:off x="4248517" y="3950762"/>
            <a:ext cx="3116366" cy="1614364"/>
            <a:chOff x="4248517" y="3970858"/>
            <a:chExt cx="3116366" cy="16143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10EFF7D-7EF5-4C33-A986-A38432772897}"/>
                    </a:ext>
                  </a:extLst>
                </p:cNvPr>
                <p:cNvSpPr txBox="1"/>
                <p:nvPr/>
              </p:nvSpPr>
              <p:spPr>
                <a:xfrm>
                  <a:off x="4248517" y="3970858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10EFF7D-7EF5-4C33-A986-A384327728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3970858"/>
                  <a:ext cx="3116366" cy="412742"/>
                </a:xfrm>
                <a:prstGeom prst="rect">
                  <a:avLst/>
                </a:prstGeom>
                <a:blipFill>
                  <a:blip r:embed="rId3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6E4292-3BD2-41BF-B2C8-47306062924D}"/>
                    </a:ext>
                  </a:extLst>
                </p:cNvPr>
                <p:cNvSpPr txBox="1"/>
                <p:nvPr/>
              </p:nvSpPr>
              <p:spPr>
                <a:xfrm>
                  <a:off x="4248517" y="4396056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16E4292-3BD2-41BF-B2C8-473060629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4396056"/>
                  <a:ext cx="3116366" cy="412742"/>
                </a:xfrm>
                <a:prstGeom prst="rect">
                  <a:avLst/>
                </a:prstGeom>
                <a:blipFill>
                  <a:blip r:embed="rId4"/>
                  <a:stretch>
                    <a:fillRect b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48C7BF-D096-4851-8666-6B11EA46BC62}"/>
                    </a:ext>
                  </a:extLst>
                </p:cNvPr>
                <p:cNvSpPr txBox="1"/>
                <p:nvPr/>
              </p:nvSpPr>
              <p:spPr>
                <a:xfrm>
                  <a:off x="4248517" y="4789088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48C7BF-D096-4851-8666-6B11EA46BC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4789088"/>
                  <a:ext cx="3116366" cy="412742"/>
                </a:xfrm>
                <a:prstGeom prst="rect">
                  <a:avLst/>
                </a:prstGeom>
                <a:blipFill>
                  <a:blip r:embed="rId5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9C343-9248-46F5-97D5-946572D796A4}"/>
                    </a:ext>
                  </a:extLst>
                </p:cNvPr>
                <p:cNvSpPr txBox="1"/>
                <p:nvPr/>
              </p:nvSpPr>
              <p:spPr>
                <a:xfrm>
                  <a:off x="4248517" y="5172480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F69C343-9248-46F5-97D5-946572D796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5172480"/>
                  <a:ext cx="3116366" cy="412742"/>
                </a:xfrm>
                <a:prstGeom prst="rect">
                  <a:avLst/>
                </a:prstGeom>
                <a:blipFill>
                  <a:blip r:embed="rId6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B41E2E-45F3-48E5-A534-31EA0C2A0208}"/>
              </a:ext>
            </a:extLst>
          </p:cNvPr>
          <p:cNvSpPr txBox="1"/>
          <p:nvPr/>
        </p:nvSpPr>
        <p:spPr>
          <a:xfrm>
            <a:off x="3895567" y="2746958"/>
            <a:ext cx="4481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##c.effort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72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A38E9-D781-4D79-AE37-50C5CD97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 (b)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DAB52-F33D-48F0-AB87-EC73C3D4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EBCF3-D64F-4643-B119-880A23C0F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2" y="2495550"/>
            <a:ext cx="4829175" cy="3400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E618D5-7CC6-45A2-AAAA-009EAB2FC4DB}"/>
              </a:ext>
            </a:extLst>
          </p:cNvPr>
          <p:cNvSpPr txBox="1"/>
          <p:nvPr/>
        </p:nvSpPr>
        <p:spPr>
          <a:xfrm>
            <a:off x="1290433" y="1313876"/>
            <a:ext cx="239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First, store into margins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C88E5-434F-4A14-BC0E-FE7FE39ADD9A}"/>
              </a:ext>
            </a:extLst>
          </p:cNvPr>
          <p:cNvSpPr txBox="1"/>
          <p:nvPr/>
        </p:nvSpPr>
        <p:spPr>
          <a:xfrm>
            <a:off x="8441872" y="1326382"/>
            <a:ext cx="30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Second, assign global variables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4E893-0E10-43E3-BE8B-555A62573443}"/>
              </a:ext>
            </a:extLst>
          </p:cNvPr>
          <p:cNvGrpSpPr/>
          <p:nvPr/>
        </p:nvGrpSpPr>
        <p:grpSpPr>
          <a:xfrm>
            <a:off x="6187849" y="3976784"/>
            <a:ext cx="3116366" cy="1614364"/>
            <a:chOff x="4248517" y="3970858"/>
            <a:chExt cx="3116366" cy="161436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052966-F337-4BE8-8C60-195CED7BD72A}"/>
                    </a:ext>
                  </a:extLst>
                </p:cNvPr>
                <p:cNvSpPr txBox="1"/>
                <p:nvPr/>
              </p:nvSpPr>
              <p:spPr>
                <a:xfrm>
                  <a:off x="4248517" y="3970858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D052966-F337-4BE8-8C60-195CED7BD7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3970858"/>
                  <a:ext cx="3116366" cy="412742"/>
                </a:xfrm>
                <a:prstGeom prst="rect">
                  <a:avLst/>
                </a:prstGeom>
                <a:blipFill>
                  <a:blip r:embed="rId3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B91F78-396B-4EFA-B2D9-B988DA80E05F}"/>
                    </a:ext>
                  </a:extLst>
                </p:cNvPr>
                <p:cNvSpPr txBox="1"/>
                <p:nvPr/>
              </p:nvSpPr>
              <p:spPr>
                <a:xfrm>
                  <a:off x="4248517" y="4396056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2B91F78-396B-4EFA-B2D9-B988DA80E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4396056"/>
                  <a:ext cx="3116366" cy="412742"/>
                </a:xfrm>
                <a:prstGeom prst="rect">
                  <a:avLst/>
                </a:prstGeom>
                <a:blipFill>
                  <a:blip r:embed="rId4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D2EE3A-A59B-4408-A6AB-4319A8AA148B}"/>
                    </a:ext>
                  </a:extLst>
                </p:cNvPr>
                <p:cNvSpPr txBox="1"/>
                <p:nvPr/>
              </p:nvSpPr>
              <p:spPr>
                <a:xfrm>
                  <a:off x="4248517" y="4789088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BD2EE3A-A59B-4408-A6AB-4319A8AA14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4789088"/>
                  <a:ext cx="3116366" cy="412742"/>
                </a:xfrm>
                <a:prstGeom prst="rect">
                  <a:avLst/>
                </a:prstGeom>
                <a:blipFill>
                  <a:blip r:embed="rId5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6A9518F-6393-43B0-9772-D68325013E84}"/>
                    </a:ext>
                  </a:extLst>
                </p:cNvPr>
                <p:cNvSpPr txBox="1"/>
                <p:nvPr/>
              </p:nvSpPr>
              <p:spPr>
                <a:xfrm>
                  <a:off x="4248517" y="5172480"/>
                  <a:ext cx="3116366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6A9518F-6393-43B0-9772-D68325013E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5172480"/>
                  <a:ext cx="3116366" cy="412742"/>
                </a:xfrm>
                <a:prstGeom prst="rect">
                  <a:avLst/>
                </a:prstGeom>
                <a:blipFill>
                  <a:blip r:embed="rId6"/>
                  <a:stretch>
                    <a:fillRect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96BA34-4CF6-4857-9BD5-C945DF33C53F}"/>
              </a:ext>
            </a:extLst>
          </p:cNvPr>
          <p:cNvSpPr txBox="1"/>
          <p:nvPr/>
        </p:nvSpPr>
        <p:spPr>
          <a:xfrm>
            <a:off x="1290433" y="1804381"/>
            <a:ext cx="6726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at(hours=(0 1) effort=(0 1)) post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coeflegend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ED8666-1564-4211-9A9B-ADC48EFE626B}"/>
              </a:ext>
            </a:extLst>
          </p:cNvPr>
          <p:cNvSpPr txBox="1"/>
          <p:nvPr/>
        </p:nvSpPr>
        <p:spPr>
          <a:xfrm>
            <a:off x="8441872" y="1763618"/>
            <a:ext cx="3165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y00 = _b[1bn._at]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y01 = _b[2._at]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y10 = _b[3._at]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y11 = _b[4._at]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5A72B9-6CFB-4B41-ADE4-2D7142EB5CB2}"/>
              </a:ext>
            </a:extLst>
          </p:cNvPr>
          <p:cNvSpPr txBox="1"/>
          <p:nvPr/>
        </p:nvSpPr>
        <p:spPr>
          <a:xfrm>
            <a:off x="8441872" y="3014339"/>
            <a:ext cx="3606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$y00,$y01,$y10,$y11</a:t>
            </a:r>
          </a:p>
        </p:txBody>
      </p:sp>
    </p:spTree>
    <p:extLst>
      <p:ext uri="{BB962C8B-B14F-4D97-AF65-F5344CB8AC3E}">
        <p14:creationId xmlns:p14="http://schemas.microsoft.com/office/powerpoint/2010/main" val="2264475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66E0-79EE-4CC4-AB15-D96DEAD0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 (c)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5319D-6064-4EF1-8F9A-637E84C5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Take the following differences. What coefficients do these difference correspond to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##c.effort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(Hint: one of the differences is a sum of two coefficients)</a:t>
            </a:r>
          </a:p>
          <a:p>
            <a:r>
              <a:rPr lang="en-US" dirty="0"/>
              <a:t>y10 – y00</a:t>
            </a:r>
          </a:p>
          <a:p>
            <a:r>
              <a:rPr lang="en-US" dirty="0"/>
              <a:t>y11 – y01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50118-09D9-423D-A303-B13B3CD1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845F-32BB-4B60-A568-FF08C0C5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583" y="3383817"/>
            <a:ext cx="3819525" cy="30670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C28C51-D2C6-46F0-898A-3ADD16B5676F}"/>
              </a:ext>
            </a:extLst>
          </p:cNvPr>
          <p:cNvGrpSpPr/>
          <p:nvPr/>
        </p:nvGrpSpPr>
        <p:grpSpPr>
          <a:xfrm>
            <a:off x="1945883" y="1937062"/>
            <a:ext cx="6270884" cy="929748"/>
            <a:chOff x="4248517" y="4545600"/>
            <a:chExt cx="6270884" cy="92974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242981-A04B-4AE1-82FB-FB1F3BBCB8EE}"/>
                    </a:ext>
                  </a:extLst>
                </p:cNvPr>
                <p:cNvSpPr txBox="1"/>
                <p:nvPr/>
              </p:nvSpPr>
              <p:spPr>
                <a:xfrm>
                  <a:off x="4248517" y="4545600"/>
                  <a:ext cx="6270884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242981-A04B-4AE1-82FB-FB1F3BBCB8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4545600"/>
                  <a:ext cx="6270884" cy="412742"/>
                </a:xfrm>
                <a:prstGeom prst="rect">
                  <a:avLst/>
                </a:prstGeom>
                <a:blipFill>
                  <a:blip r:embed="rId3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6F3B21-5B53-47E7-A632-789069836443}"/>
                </a:ext>
              </a:extLst>
            </p:cNvPr>
            <p:cNvSpPr txBox="1"/>
            <p:nvPr/>
          </p:nvSpPr>
          <p:spPr>
            <a:xfrm>
              <a:off x="4248517" y="478908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10170B6-D251-48B9-927F-04ED3E327EA6}"/>
                    </a:ext>
                  </a:extLst>
                </p:cNvPr>
                <p:cNvSpPr txBox="1"/>
                <p:nvPr/>
              </p:nvSpPr>
              <p:spPr>
                <a:xfrm>
                  <a:off x="4248517" y="5062606"/>
                  <a:ext cx="6270884" cy="412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=1,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𝑊𝑒𝑖𝑔h𝑡𝐿𝑜𝑠𝑠</m:t>
                                </m:r>
                              </m:e>
                            </m:acc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𝐻𝑜𝑢𝑟𝑠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𝐸𝑓𝑓𝑜𝑟𝑡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10170B6-D251-48B9-927F-04ED3E327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517" y="5062606"/>
                  <a:ext cx="6270884" cy="412742"/>
                </a:xfrm>
                <a:prstGeom prst="rect">
                  <a:avLst/>
                </a:prstGeom>
                <a:blipFill>
                  <a:blip r:embed="rId4"/>
                  <a:stretch>
                    <a:fillRect b="-89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71E8871-D86B-4790-ABB9-D9BAA269743F}"/>
              </a:ext>
            </a:extLst>
          </p:cNvPr>
          <p:cNvSpPr txBox="1"/>
          <p:nvPr/>
        </p:nvSpPr>
        <p:spPr>
          <a:xfrm>
            <a:off x="783771" y="3999244"/>
            <a:ext cx="4044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Stata command: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$y10-$y00, $y11-$y01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8DE57-B987-47E6-B88A-92B828C045CB}"/>
              </a:ext>
            </a:extLst>
          </p:cNvPr>
          <p:cNvSpPr txBox="1"/>
          <p:nvPr/>
        </p:nvSpPr>
        <p:spPr>
          <a:xfrm>
            <a:off x="8440615" y="1811218"/>
            <a:ext cx="26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Slope of hours at Effort =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232E60-A70F-463B-A5E5-0ED293B73523}"/>
              </a:ext>
            </a:extLst>
          </p:cNvPr>
          <p:cNvSpPr txBox="1"/>
          <p:nvPr/>
        </p:nvSpPr>
        <p:spPr>
          <a:xfrm>
            <a:off x="8440615" y="2475773"/>
            <a:ext cx="267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Slope of hours at Effort = 1</a:t>
            </a:r>
          </a:p>
        </p:txBody>
      </p:sp>
    </p:spTree>
    <p:extLst>
      <p:ext uri="{BB962C8B-B14F-4D97-AF65-F5344CB8AC3E}">
        <p14:creationId xmlns:p14="http://schemas.microsoft.com/office/powerpoint/2010/main" val="3574879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E34B-9CD1-4A64-8C07-C05A606F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8C5A-0484-479E-AD0A-3D93B4AE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to cover today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Lecture</a:t>
            </a:r>
            <a:r>
              <a:rPr lang="en-US" dirty="0"/>
              <a:t>: Categorical by categorical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Exercises</a:t>
            </a:r>
            <a:r>
              <a:rPr lang="en-US" dirty="0"/>
              <a:t>: covering each section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Bonus Lecture</a:t>
            </a:r>
            <a:r>
              <a:rPr lang="en-US" dirty="0"/>
              <a:t>: Three-way interaction (if time allows)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728D-EC2A-4E33-A9A5-C9A0E13F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9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66E0-79EE-4CC4-AB15-D96DEAD0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 (d)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5319D-6064-4EF1-8F9A-637E84C5E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Take the simple slope of Hours at Effort = 1 minus the simple slope of Hours at Effort = 0. Which coefficient does this correspond to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c.effort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##c.hours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50118-09D9-423D-A303-B13B3CD1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06845F-32BB-4B60-A568-FF08C0C5B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67" y="2902036"/>
            <a:ext cx="3819525" cy="3067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7834A4-1C68-41C3-A9C7-74B967AD4A21}"/>
              </a:ext>
            </a:extLst>
          </p:cNvPr>
          <p:cNvSpPr txBox="1"/>
          <p:nvPr/>
        </p:nvSpPr>
        <p:spPr>
          <a:xfrm>
            <a:off x="371789" y="1926312"/>
            <a:ext cx="4458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Stata command:</a:t>
            </a:r>
          </a:p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($y11-$y01)-($y10-$y00)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80F324-CF2A-4CF0-9CE7-F803EDF3FC78}"/>
              </a:ext>
            </a:extLst>
          </p:cNvPr>
          <p:cNvSpPr txBox="1"/>
          <p:nvPr/>
        </p:nvSpPr>
        <p:spPr>
          <a:xfrm>
            <a:off x="2481943" y="6200965"/>
            <a:ext cx="747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Interaction is the change in the slope of Hours for a one-unit increase in Effort</a:t>
            </a:r>
          </a:p>
        </p:txBody>
      </p:sp>
    </p:spTree>
    <p:extLst>
      <p:ext uri="{BB962C8B-B14F-4D97-AF65-F5344CB8AC3E}">
        <p14:creationId xmlns:p14="http://schemas.microsoft.com/office/powerpoint/2010/main" val="13610529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36AA0-380E-4ECD-B9DD-7ECF195C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3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CDCCF-D271-4EA4-89AC-1D155C04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A10F9-F205-49FF-8396-7619AE7C4122}"/>
              </a:ext>
            </a:extLst>
          </p:cNvPr>
          <p:cNvSpPr txBox="1"/>
          <p:nvPr/>
        </p:nvSpPr>
        <p:spPr>
          <a:xfrm>
            <a:off x="2382977" y="1402623"/>
            <a:ext cx="609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$y00,$y01,$y10,$y11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7.7986369 7.7183605 -1.5770445 -1.2639741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897AC-9755-44E6-89A7-2A48DF51502D}"/>
              </a:ext>
            </a:extLst>
          </p:cNvPr>
          <p:cNvSpPr txBox="1"/>
          <p:nvPr/>
        </p:nvSpPr>
        <p:spPr>
          <a:xfrm>
            <a:off x="2382977" y="2187134"/>
            <a:ext cx="609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$y10-$y00, $y11-$y01</a:t>
            </a:r>
          </a:p>
          <a:p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-9.3756814 -8.9823346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49AEC5-EE3F-4E72-B6B9-604BC6FE6005}"/>
              </a:ext>
            </a:extLst>
          </p:cNvPr>
          <p:cNvGrpSpPr/>
          <p:nvPr/>
        </p:nvGrpSpPr>
        <p:grpSpPr>
          <a:xfrm>
            <a:off x="2382977" y="2971645"/>
            <a:ext cx="5176558" cy="1826656"/>
            <a:chOff x="2382977" y="2944330"/>
            <a:chExt cx="5176558" cy="18266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714A42-24CC-4F85-853E-E471D40D9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2977" y="2954136"/>
              <a:ext cx="1152525" cy="38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1EA76B1-42BB-4111-B78F-81F0B2D36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2977" y="3695733"/>
              <a:ext cx="1647825" cy="3238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43BFD3-830C-4660-B4D1-AC443A97D157}"/>
                </a:ext>
              </a:extLst>
            </p:cNvPr>
            <p:cNvSpPr txBox="1"/>
            <p:nvPr/>
          </p:nvSpPr>
          <p:spPr>
            <a:xfrm>
              <a:off x="3846071" y="2944330"/>
              <a:ext cx="3371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Simple slope of Hours at Effort =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12F77-D41E-4148-AE7B-2036CA147995}"/>
                </a:ext>
              </a:extLst>
            </p:cNvPr>
            <p:cNvSpPr txBox="1"/>
            <p:nvPr/>
          </p:nvSpPr>
          <p:spPr>
            <a:xfrm>
              <a:off x="4187715" y="3672992"/>
              <a:ext cx="3371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Simple slope of Hours at Effort = 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CA02AF7-2DA2-493A-8621-6D50CF863F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81285" y="4143041"/>
              <a:ext cx="335155" cy="2921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1929AA-C8C5-4089-A163-7790D5600891}"/>
                </a:ext>
              </a:extLst>
            </p:cNvPr>
            <p:cNvSpPr txBox="1"/>
            <p:nvPr/>
          </p:nvSpPr>
          <p:spPr>
            <a:xfrm>
              <a:off x="3535502" y="4401654"/>
              <a:ext cx="37874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Additional slope of Hours for Effort = 1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C1E109-5C7B-489D-B63E-CA7A531DF7E9}"/>
              </a:ext>
            </a:extLst>
          </p:cNvPr>
          <p:cNvSpPr txBox="1"/>
          <p:nvPr/>
        </p:nvSpPr>
        <p:spPr>
          <a:xfrm>
            <a:off x="2379551" y="4949145"/>
            <a:ext cx="609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($y11-$y01)-($y10-$y00)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.3933468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2009CC-E77C-4CC6-BB78-98A93F83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551" y="5868190"/>
            <a:ext cx="1085850" cy="3619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39DC0B-752A-49F2-9901-F34B9FF1FD15}"/>
              </a:ext>
            </a:extLst>
          </p:cNvPr>
          <p:cNvSpPr txBox="1"/>
          <p:nvPr/>
        </p:nvSpPr>
        <p:spPr>
          <a:xfrm>
            <a:off x="3675415" y="5897484"/>
            <a:ext cx="371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Interaction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c.hours#c.effort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875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35E4-8C85-4348-8CF4-EC2CB3FF5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76061-9A15-4EFE-9BBB-006A6CE8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CCE67F5-BE90-465F-8CB4-A9B1FC2B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880" y="1887638"/>
            <a:ext cx="901754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Recreate the interaction using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ea typeface="ProximaNova"/>
                <a:cs typeface="Courier New" panose="02070309020205020404" pitchFamily="49" charset="0"/>
              </a:rPr>
              <a:t>margins</a:t>
            </a: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 and </a:t>
            </a:r>
            <a:r>
              <a:rPr lang="en-US" altLang="en-US" sz="2000" b="1" dirty="0" err="1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pwcompare</a:t>
            </a:r>
            <a:endParaRPr lang="en-US" altLang="en-US" sz="2000" b="1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C7ADA-0A82-4BDA-92D7-38702763A162}"/>
              </a:ext>
            </a:extLst>
          </p:cNvPr>
          <p:cNvSpPr txBox="1"/>
          <p:nvPr/>
        </p:nvSpPr>
        <p:spPr>
          <a:xfrm>
            <a:off x="775433" y="5816992"/>
            <a:ext cx="330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 is given on the next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B59FE-056A-4B0D-95CE-117EBBF0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33" y="3265355"/>
            <a:ext cx="10353675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5AC29-7F60-4AC9-8EF3-BFE9C6EF9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1241818"/>
            <a:ext cx="6086475" cy="428625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C350B36C-A68A-432B-A798-7C2C0CB3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674" y="782204"/>
            <a:ext cx="35846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Refer to the following model: </a:t>
            </a:r>
            <a:endParaRPr lang="en-US" altLang="en-US" sz="2000" b="1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ADE97-4815-4FCB-B26A-59DBA8372693}"/>
              </a:ext>
            </a:extLst>
          </p:cNvPr>
          <p:cNvSpPr txBox="1"/>
          <p:nvPr/>
        </p:nvSpPr>
        <p:spPr>
          <a:xfrm>
            <a:off x="3895567" y="2746958"/>
            <a:ext cx="4481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##c.effort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01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5A8651-550F-49C5-952B-08C78C74D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12" y="1455266"/>
            <a:ext cx="8896350" cy="4181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08A18-2A0B-40FE-94ED-182B6EF5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to Exercise 4 (a)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F684D-63DF-4B2E-ACBF-6C6604B6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33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478C9-2E6A-41D4-8E02-C9D1D0CC225F}"/>
              </a:ext>
            </a:extLst>
          </p:cNvPr>
          <p:cNvSpPr txBox="1"/>
          <p:nvPr/>
        </p:nvSpPr>
        <p:spPr>
          <a:xfrm>
            <a:off x="3173783" y="5958901"/>
            <a:ext cx="330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-8.982- (-9.376) = 0.394 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ADBC67B8-61F0-4612-91AA-7EB8D9F080EC}"/>
              </a:ext>
            </a:extLst>
          </p:cNvPr>
          <p:cNvSpPr/>
          <p:nvPr/>
        </p:nvSpPr>
        <p:spPr>
          <a:xfrm>
            <a:off x="2893744" y="4808393"/>
            <a:ext cx="45719" cy="4766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790965-9A3C-4DBC-8202-81D86EED4B5F}"/>
              </a:ext>
            </a:extLst>
          </p:cNvPr>
          <p:cNvCxnSpPr/>
          <p:nvPr/>
        </p:nvCxnSpPr>
        <p:spPr>
          <a:xfrm>
            <a:off x="2939463" y="5402734"/>
            <a:ext cx="321013" cy="556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FB2171E-3986-4CE9-9CE2-9ECA386A6025}"/>
              </a:ext>
            </a:extLst>
          </p:cNvPr>
          <p:cNvSpPr txBox="1"/>
          <p:nvPr/>
        </p:nvSpPr>
        <p:spPr>
          <a:xfrm>
            <a:off x="3431513" y="848582"/>
            <a:ext cx="6099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dydx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(hours) at(effort=(0 1))</a:t>
            </a:r>
          </a:p>
        </p:txBody>
      </p:sp>
    </p:spTree>
    <p:extLst>
      <p:ext uri="{BB962C8B-B14F-4D97-AF65-F5344CB8AC3E}">
        <p14:creationId xmlns:p14="http://schemas.microsoft.com/office/powerpoint/2010/main" val="1228524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C273B-E40F-42FA-B373-354D5D84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Answer to Exercise 4 (b)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08101-6143-424B-B4C7-05B97D9DA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C159C3-0ABA-4CEC-BF84-41463F545C34}"/>
              </a:ext>
            </a:extLst>
          </p:cNvPr>
          <p:cNvGrpSpPr/>
          <p:nvPr/>
        </p:nvGrpSpPr>
        <p:grpSpPr>
          <a:xfrm>
            <a:off x="2576512" y="1289301"/>
            <a:ext cx="7697595" cy="4505353"/>
            <a:chOff x="2576512" y="857222"/>
            <a:chExt cx="7697595" cy="45053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3613E5-AFFC-4AD6-9906-7CDB8BBEC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6512" y="1495425"/>
              <a:ext cx="7038975" cy="38671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E19AF2-F679-4111-98F3-DE58409F9080}"/>
                </a:ext>
              </a:extLst>
            </p:cNvPr>
            <p:cNvSpPr txBox="1"/>
            <p:nvPr/>
          </p:nvSpPr>
          <p:spPr>
            <a:xfrm>
              <a:off x="2576512" y="857222"/>
              <a:ext cx="769759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margins,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dydx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(hours) at(effort=(0 1)) </a:t>
              </a:r>
              <a:r>
                <a:rPr lang="en-US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pwcompare</a:t>
              </a:r>
              <a:endParaRPr lang="en-US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189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F5C2-9813-4B54-8DB1-1D5920EB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40814-AF8B-4309-BE9C-E4145F7C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D61859F-B411-42B1-B420-DA37C452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324" y="3277002"/>
            <a:ext cx="901754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Estimate the difference in Weight Loss for Low versus High levels of Effort at Hours=0. What is the actual value from Stata? Verify with a plot.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D030DB-420A-410D-A959-57E6EA203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1948171"/>
            <a:ext cx="6086475" cy="42862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601A635-5872-4E0A-AA34-344098FDB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674" y="1488557"/>
            <a:ext cx="35846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Refer to the following model: </a:t>
            </a:r>
            <a:endParaRPr lang="en-US" altLang="en-US" sz="2000" b="1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2E913D-022B-4A16-8427-9F0F1048CA62}"/>
              </a:ext>
            </a:extLst>
          </p:cNvPr>
          <p:cNvSpPr txBox="1"/>
          <p:nvPr/>
        </p:nvSpPr>
        <p:spPr>
          <a:xfrm>
            <a:off x="3855239" y="2642233"/>
            <a:ext cx="4481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##c.effort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C0110-1246-4194-BAD0-D0600ED5EEC4}"/>
              </a:ext>
            </a:extLst>
          </p:cNvPr>
          <p:cNvSpPr txBox="1"/>
          <p:nvPr/>
        </p:nvSpPr>
        <p:spPr>
          <a:xfrm>
            <a:off x="3692770" y="4250325"/>
            <a:ext cx="60993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summarize effort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list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round(r(mean) + 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),0.1)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eff = round(r(mean),0.1)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global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effb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round(r(mean) - r(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),0.1)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$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$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effb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206B44-ABFB-4AFA-8B61-5BB7CD88F9D4}"/>
              </a:ext>
            </a:extLst>
          </p:cNvPr>
          <p:cNvSpPr txBox="1"/>
          <p:nvPr/>
        </p:nvSpPr>
        <p:spPr>
          <a:xfrm>
            <a:off x="1512324" y="4250325"/>
            <a:ext cx="187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Run this code first</a:t>
            </a:r>
          </a:p>
        </p:txBody>
      </p:sp>
    </p:spTree>
    <p:extLst>
      <p:ext uri="{BB962C8B-B14F-4D97-AF65-F5344CB8AC3E}">
        <p14:creationId xmlns:p14="http://schemas.microsoft.com/office/powerpoint/2010/main" val="3663972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F5C2-9813-4B54-8DB1-1D5920EB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5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40814-AF8B-4309-BE9C-E4145F7C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845FB-91F4-409C-94D3-F9F2B207B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51" y="1002881"/>
            <a:ext cx="6849498" cy="395581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E1833F-7F08-48E2-8CFC-4ABB340BC93C}"/>
              </a:ext>
            </a:extLst>
          </p:cNvPr>
          <p:cNvGrpSpPr/>
          <p:nvPr/>
        </p:nvGrpSpPr>
        <p:grpSpPr>
          <a:xfrm>
            <a:off x="5201721" y="1967567"/>
            <a:ext cx="6353962" cy="4622756"/>
            <a:chOff x="3534259" y="1910069"/>
            <a:chExt cx="6353962" cy="4622756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8" name="Picture 2" descr="Plot of X=Hours W=Effort Y=Loss">
              <a:extLst>
                <a:ext uri="{FF2B5EF4-FFF2-40B4-BE49-F238E27FC236}">
                  <a16:creationId xmlns:a16="http://schemas.microsoft.com/office/drawing/2014/main" id="{73A105A7-3139-47B4-8FA6-0532B33DA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4259" y="1910069"/>
              <a:ext cx="6353962" cy="4622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2913131-92EC-4EDC-A5DD-2BBD9B46BCFB}"/>
                </a:ext>
              </a:extLst>
            </p:cNvPr>
            <p:cNvSpPr/>
            <p:nvPr/>
          </p:nvSpPr>
          <p:spPr>
            <a:xfrm>
              <a:off x="4109126" y="4519362"/>
              <a:ext cx="321547" cy="30145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AF6B7342-F1C9-49AF-813C-8AEDC2F919B6}"/>
                </a:ext>
              </a:extLst>
            </p:cNvPr>
            <p:cNvSpPr/>
            <p:nvPr/>
          </p:nvSpPr>
          <p:spPr>
            <a:xfrm>
              <a:off x="4512337" y="4557015"/>
              <a:ext cx="69711" cy="221207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916D28-E8D1-4909-8D11-548DE12FABFC}"/>
              </a:ext>
            </a:extLst>
          </p:cNvPr>
          <p:cNvSpPr txBox="1"/>
          <p:nvPr/>
        </p:nvSpPr>
        <p:spPr>
          <a:xfrm>
            <a:off x="356717" y="626339"/>
            <a:ext cx="9259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margins, at(hours=0 effort=($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effa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effb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pwcompare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(effects)</a:t>
            </a:r>
          </a:p>
        </p:txBody>
      </p:sp>
    </p:spTree>
    <p:extLst>
      <p:ext uri="{BB962C8B-B14F-4D97-AF65-F5344CB8AC3E}">
        <p14:creationId xmlns:p14="http://schemas.microsoft.com/office/powerpoint/2010/main" val="2302516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843A5-AD34-420B-A8C3-A0142C0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by Categorical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7B37-3651-47D9-95F1-DCEA327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37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AF7A48-5A5F-4204-A46F-66D4A54A2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6. Releveling the reference group </a:t>
            </a:r>
          </a:p>
        </p:txBody>
      </p:sp>
    </p:spTree>
    <p:extLst>
      <p:ext uri="{BB962C8B-B14F-4D97-AF65-F5344CB8AC3E}">
        <p14:creationId xmlns:p14="http://schemas.microsoft.com/office/powerpoint/2010/main" val="25342843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B80D-B3D8-4166-9400-34868C91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1F694-7F64-49B6-89E4-BEE9699D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38</a:t>
            </a:fld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1DCC17DC-7F5C-45EA-9152-D0EEABBEC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674" y="1488557"/>
            <a:ext cx="35846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Refer to the following model: </a:t>
            </a:r>
            <a:endParaRPr lang="en-US" altLang="en-US" sz="2000" b="1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77E169-5362-4884-9434-0454394F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5" y="2040600"/>
            <a:ext cx="6143625" cy="4857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6B69F7-4605-451E-B97A-9640C8557AE3}"/>
              </a:ext>
            </a:extLst>
          </p:cNvPr>
          <p:cNvSpPr txBox="1"/>
          <p:nvPr/>
        </p:nvSpPr>
        <p:spPr>
          <a:xfrm>
            <a:off x="1954726" y="3193431"/>
            <a:ext cx="82825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Relevel gender using 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#.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 that male is now the reference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Refit the regress model for Weight Loss with the interaction of Hours by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margins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to obtain the simple effects.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a) Spell out the new regression equation using a dummy code for gender.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b) Interpret each coefficient in the new model.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c) What is the main difference in the output compared to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 What does the naming convention in the coefficient table represent?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9E1FF-A636-42DC-9D5B-9F17ECAC61EE}"/>
              </a:ext>
            </a:extLst>
          </p:cNvPr>
          <p:cNvSpPr txBox="1"/>
          <p:nvPr/>
        </p:nvSpPr>
        <p:spPr>
          <a:xfrm>
            <a:off x="3754756" y="2604206"/>
            <a:ext cx="56203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##ib2.gender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41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FD53-8568-442B-A2ED-80D3BCD7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6 (Solution 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EB0B-13EF-4B3F-9FA6-A0E3A164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0A65F-27C5-40B2-AB7D-F89D6E146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82" y="2314904"/>
            <a:ext cx="6648348" cy="274536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38948B-71BA-46A5-A4FD-223DBB69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30" y="4123961"/>
            <a:ext cx="6346897" cy="215532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9FE453-4D45-4077-A177-F44126FE18D3}"/>
              </a:ext>
            </a:extLst>
          </p:cNvPr>
          <p:cNvSpPr txBox="1"/>
          <p:nvPr/>
        </p:nvSpPr>
        <p:spPr>
          <a:xfrm>
            <a:off x="348365" y="1665820"/>
            <a:ext cx="56203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c.hours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##ib1.gender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97039-0C97-4FBD-812D-D561B6ACF76F}"/>
              </a:ext>
            </a:extLst>
          </p:cNvPr>
          <p:cNvSpPr txBox="1"/>
          <p:nvPr/>
        </p:nvSpPr>
        <p:spPr>
          <a:xfrm>
            <a:off x="7219607" y="3509196"/>
            <a:ext cx="56203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 gender,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dydx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(hours)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pwcompare</a:t>
            </a:r>
            <a:endParaRPr lang="en-US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8C41A8-065D-4474-A219-7FAE68E43F10}"/>
              </a:ext>
            </a:extLst>
          </p:cNvPr>
          <p:cNvGrpSpPr/>
          <p:nvPr/>
        </p:nvGrpSpPr>
        <p:grpSpPr>
          <a:xfrm>
            <a:off x="430582" y="833785"/>
            <a:ext cx="8371359" cy="5937314"/>
            <a:chOff x="430582" y="833785"/>
            <a:chExt cx="8371359" cy="59373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795E72-EAED-41D7-9190-C1EABA7F6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4966" y="850692"/>
              <a:ext cx="6276975" cy="3524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B2CA5C-7B9F-4F23-9046-C7B622A6F2A0}"/>
                </a:ext>
              </a:extLst>
            </p:cNvPr>
            <p:cNvSpPr txBox="1"/>
            <p:nvPr/>
          </p:nvSpPr>
          <p:spPr>
            <a:xfrm>
              <a:off x="2080009" y="833785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DDDBA7-AAA8-4E7C-8C29-9DAA1939D249}"/>
                </a:ext>
              </a:extLst>
            </p:cNvPr>
            <p:cNvSpPr txBox="1"/>
            <p:nvPr/>
          </p:nvSpPr>
          <p:spPr>
            <a:xfrm>
              <a:off x="430582" y="6155546"/>
              <a:ext cx="44830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c) The sign is flipped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-1.723931</a:t>
              </a:r>
            </a:p>
            <a:p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The omitted group </a:t>
              </a:r>
              <a:r>
                <a:rPr lang="en-US" sz="1600" b="1" dirty="0">
                  <a:latin typeface="+mj-lt"/>
                  <a:cs typeface="Courier New" panose="02070309020205020404" pitchFamily="49" charset="0"/>
                </a:rPr>
                <a:t>male</a:t>
              </a:r>
              <a:r>
                <a:rPr lang="en-US" sz="1600" dirty="0">
                  <a:latin typeface="+mj-lt"/>
                  <a:cs typeface="Courier New" panose="02070309020205020404" pitchFamily="49" charset="0"/>
                </a:rPr>
                <a:t> is now the reference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28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843A5-AD34-420B-A8C3-A0142C0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by Categorical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7B37-3651-47D9-95F1-DCEA327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AF7A48-5A5F-4204-A46F-66D4A54A2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  <a:p>
            <a:r>
              <a:rPr lang="en-US" dirty="0"/>
              <a:t>Simple effects</a:t>
            </a:r>
          </a:p>
          <a:p>
            <a:r>
              <a:rPr lang="en-US" dirty="0"/>
              <a:t>Plotting</a:t>
            </a:r>
          </a:p>
        </p:txBody>
      </p:sp>
    </p:spTree>
    <p:extLst>
      <p:ext uri="{BB962C8B-B14F-4D97-AF65-F5344CB8AC3E}">
        <p14:creationId xmlns:p14="http://schemas.microsoft.com/office/powerpoint/2010/main" val="9631837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9B47-04D0-4CC0-8F93-A298D4C3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6 (Solution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3A6BF-03F5-4003-B5DC-B56D5654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61DDD-4DC8-4292-8EE2-5B7D9DD36447}"/>
              </a:ext>
            </a:extLst>
          </p:cNvPr>
          <p:cNvSpPr txBox="1"/>
          <p:nvPr/>
        </p:nvSpPr>
        <p:spPr>
          <a:xfrm>
            <a:off x="572756" y="3229212"/>
            <a:ext cx="107910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b0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ProximaNova"/>
                <a:cs typeface="Courier New" panose="02070309020205020404" pitchFamily="49" charset="0"/>
              </a:rPr>
              <a:t>_cons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: the intercept, or the predicted weight loss when Hours = 0 in the reference group of Gender, which is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Dfemale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=0 or </a:t>
            </a:r>
            <a:r>
              <a:rPr lang="en-US" altLang="en-US" dirty="0">
                <a:solidFill>
                  <a:srgbClr val="333333"/>
                </a:solidFill>
                <a:ea typeface="ProximaNova"/>
              </a:rPr>
              <a:t>males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ea typeface="Proxima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b1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ProximaNova"/>
                <a:cs typeface="Courier New" panose="02070309020205020404" pitchFamily="49" charset="0"/>
              </a:rPr>
              <a:t>hours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: 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simple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slope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 of Hours for the reference group 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Dfemale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=0 or males.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b2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ourier New" panose="02070309020205020404" pitchFamily="49" charset="0"/>
                <a:ea typeface="ProximaNova"/>
                <a:cs typeface="Courier New" panose="02070309020205020404" pitchFamily="49" charset="0"/>
              </a:rPr>
              <a:t>fe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ProximaNova"/>
                <a:cs typeface="Courier New" panose="02070309020205020404" pitchFamily="49" charset="0"/>
              </a:rPr>
              <a:t>male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: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simple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effect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of Gender or the difference in weight loss between females and males at Hours = 0.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b3 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ProximaNova"/>
                <a:cs typeface="Courier New" panose="02070309020205020404" pitchFamily="49" charset="0"/>
              </a:rPr>
              <a:t>gender#c.hours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: the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interaction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of Hours and Gender, the difference in the 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simple slopes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ProximaNova"/>
              </a:rPr>
              <a:t>of Hours for females versus males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DD5572-89D4-4FA7-88EA-8B42054C73BB}"/>
              </a:ext>
            </a:extLst>
          </p:cNvPr>
          <p:cNvGrpSpPr/>
          <p:nvPr/>
        </p:nvGrpSpPr>
        <p:grpSpPr>
          <a:xfrm>
            <a:off x="2451798" y="2099877"/>
            <a:ext cx="6721932" cy="369332"/>
            <a:chOff x="2080009" y="833785"/>
            <a:chExt cx="6721932" cy="3693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1AC8B5-EEA3-4E6F-ADC1-691971406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4966" y="850692"/>
              <a:ext cx="6276975" cy="3524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249976F-A367-4C8F-93BC-FA1063BAFD14}"/>
                </a:ext>
              </a:extLst>
            </p:cNvPr>
            <p:cNvSpPr txBox="1"/>
            <p:nvPr/>
          </p:nvSpPr>
          <p:spPr>
            <a:xfrm>
              <a:off x="2080009" y="83378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C6D08D5-AF89-42EC-BFA5-DAC73B9813EE}"/>
              </a:ext>
            </a:extLst>
          </p:cNvPr>
          <p:cNvSpPr txBox="1"/>
          <p:nvPr/>
        </p:nvSpPr>
        <p:spPr>
          <a:xfrm>
            <a:off x="2582426" y="5406013"/>
            <a:ext cx="388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b1+ b3 is the slope of hours for females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93370-2001-470E-90F5-C0E4E68C10F3}"/>
              </a:ext>
            </a:extLst>
          </p:cNvPr>
          <p:cNvSpPr txBox="1"/>
          <p:nvPr/>
        </p:nvSpPr>
        <p:spPr>
          <a:xfrm>
            <a:off x="2582426" y="5110069"/>
            <a:ext cx="465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b3 is also the additional hours slope for females</a:t>
            </a:r>
          </a:p>
        </p:txBody>
      </p:sp>
    </p:spTree>
    <p:extLst>
      <p:ext uri="{BB962C8B-B14F-4D97-AF65-F5344CB8AC3E}">
        <p14:creationId xmlns:p14="http://schemas.microsoft.com/office/powerpoint/2010/main" val="3378153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3843A5-AD34-420B-A8C3-A0142C042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by Categorical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B7B37-3651-47D9-95F1-DCEA3274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7AF7A48-5A5F-4204-A46F-66D4A54A2C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7. Reproduce predicted values</a:t>
            </a:r>
          </a:p>
          <a:p>
            <a:r>
              <a:rPr lang="en-US" dirty="0"/>
              <a:t>8.  Reproduce interaction</a:t>
            </a:r>
          </a:p>
        </p:txBody>
      </p:sp>
    </p:spTree>
    <p:extLst>
      <p:ext uri="{BB962C8B-B14F-4D97-AF65-F5344CB8AC3E}">
        <p14:creationId xmlns:p14="http://schemas.microsoft.com/office/powerpoint/2010/main" val="37209766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BADC-5DE2-4C82-9462-F10696C0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7 (a)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7374F-7065-4CAE-A54E-A80E8D26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5C8AE-08F3-4D4B-ABBB-CD57FF181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65" y="2303138"/>
            <a:ext cx="8782050" cy="54292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D635977-4B63-4A1F-B46A-618E0709E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675" y="1610645"/>
            <a:ext cx="35846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Refer to the following model: </a:t>
            </a:r>
            <a:endParaRPr lang="en-US" altLang="en-US" sz="2000" b="1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BFA73C-C6EA-4D4F-9691-07052890D100}"/>
              </a:ext>
            </a:extLst>
          </p:cNvPr>
          <p:cNvSpPr txBox="1"/>
          <p:nvPr/>
        </p:nvSpPr>
        <p:spPr>
          <a:xfrm>
            <a:off x="1793465" y="4231692"/>
            <a:ext cx="84625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Try to reproduce each predicted value from margins using the coefficient table. </a:t>
            </a:r>
          </a:p>
          <a:p>
            <a:r>
              <a:rPr lang="en-US" sz="2000" dirty="0"/>
              <a:t>Do you notice a pattern for the coefficient terms?</a:t>
            </a:r>
          </a:p>
          <a:p>
            <a:r>
              <a:rPr lang="en-US" dirty="0"/>
              <a:t>(coefficient table and margins presented on the next slide)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28085-1B26-43E0-A2E2-593747938B50}"/>
              </a:ext>
            </a:extLst>
          </p:cNvPr>
          <p:cNvSpPr txBox="1"/>
          <p:nvPr/>
        </p:nvSpPr>
        <p:spPr>
          <a:xfrm>
            <a:off x="1868993" y="3120861"/>
            <a:ext cx="8552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i.gender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i.prog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ib2.gender#ib3.prog, </a:t>
            </a:r>
            <a:r>
              <a:rPr lang="en-US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coeflegend</a:t>
            </a:r>
            <a:endParaRPr lang="en-US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A9382-5A7F-4057-BF65-39FF3637CEB7}"/>
              </a:ext>
            </a:extLst>
          </p:cNvPr>
          <p:cNvSpPr txBox="1"/>
          <p:nvPr/>
        </p:nvSpPr>
        <p:spPr>
          <a:xfrm>
            <a:off x="1868993" y="3587562"/>
            <a:ext cx="7844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ib2.gender##ib3.prog, </a:t>
            </a:r>
            <a:r>
              <a:rPr lang="en-US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coeflegend</a:t>
            </a:r>
            <a:endParaRPr lang="en-US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14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BADC-5DE2-4C82-9462-F10696C08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7 (b)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7374F-7065-4CAE-A54E-A80E8D26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4B58A3-71C6-4CA2-9220-96A52C13A544}"/>
              </a:ext>
            </a:extLst>
          </p:cNvPr>
          <p:cNvSpPr txBox="1"/>
          <p:nvPr/>
        </p:nvSpPr>
        <p:spPr>
          <a:xfrm>
            <a:off x="371789" y="948651"/>
            <a:ext cx="7844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ib2.gender##ib3.prog, </a:t>
            </a:r>
            <a:r>
              <a:rPr lang="en-US" b="1" dirty="0" err="1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coeflegend</a:t>
            </a:r>
            <a:endParaRPr lang="en-US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DC561-13BE-4C21-863A-92F9AF6840DC}"/>
              </a:ext>
            </a:extLst>
          </p:cNvPr>
          <p:cNvSpPr txBox="1"/>
          <p:nvPr/>
        </p:nvSpPr>
        <p:spPr>
          <a:xfrm>
            <a:off x="7499107" y="1253452"/>
            <a:ext cx="2971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gender#prog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927255-2D27-445A-851C-10F6A956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307" y="2044700"/>
            <a:ext cx="2886075" cy="29622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5DB2E3A-E60C-4DBD-A8DD-D210585D8884}"/>
              </a:ext>
            </a:extLst>
          </p:cNvPr>
          <p:cNvGrpSpPr/>
          <p:nvPr/>
        </p:nvGrpSpPr>
        <p:grpSpPr>
          <a:xfrm>
            <a:off x="456833" y="1534388"/>
            <a:ext cx="5810617" cy="4000500"/>
            <a:chOff x="456833" y="1534388"/>
            <a:chExt cx="5810617" cy="4000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C5C9A8-5FC0-45EC-B5E4-993806353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33" y="1534388"/>
              <a:ext cx="5229225" cy="400050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7D5059-6791-4790-9478-CDE06AF38DD0}"/>
                </a:ext>
              </a:extLst>
            </p:cNvPr>
            <p:cNvGrpSpPr/>
            <p:nvPr/>
          </p:nvGrpSpPr>
          <p:grpSpPr>
            <a:xfrm>
              <a:off x="5924550" y="2400247"/>
              <a:ext cx="342900" cy="3006778"/>
              <a:chOff x="5924550" y="2400247"/>
              <a:chExt cx="342900" cy="300677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824AC63-AC57-4953-A2ED-A050C9B8F3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4550" y="5006975"/>
                <a:ext cx="342900" cy="40005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A2498D-2A21-42EB-AE51-B9CAEF82C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4550" y="2400247"/>
                <a:ext cx="238125" cy="40957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253319F-6DD7-4601-B52D-6DDA0E3760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2650" y="3163401"/>
                <a:ext cx="266700" cy="3905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DB21B84-A8B3-4E3D-B01C-9E593B7DF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9832" y="3506409"/>
                <a:ext cx="266700" cy="3810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8B49F81-1B13-4499-961C-BD1E10587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2175" y="4202060"/>
                <a:ext cx="257175" cy="381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16F270E-1FD6-46B6-9770-2D19A13CA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95830" y="4536551"/>
                <a:ext cx="228600" cy="400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259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B123-30DB-45C9-BF6B-9BBF54AB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7 (solution)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1FF03-C6C0-48EF-AF94-2A6F8410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44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155B4C9-77BC-4429-B303-AE12519975A5}"/>
              </a:ext>
            </a:extLst>
          </p:cNvPr>
          <p:cNvGrpSpPr/>
          <p:nvPr/>
        </p:nvGrpSpPr>
        <p:grpSpPr>
          <a:xfrm>
            <a:off x="3543450" y="3864192"/>
            <a:ext cx="6389570" cy="2308324"/>
            <a:chOff x="2813539" y="5698909"/>
            <a:chExt cx="6389570" cy="23083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41EDD3-0155-492C-AB22-38754C543F64}"/>
                </a:ext>
              </a:extLst>
            </p:cNvPr>
            <p:cNvSpPr txBox="1"/>
            <p:nvPr/>
          </p:nvSpPr>
          <p:spPr>
            <a:xfrm>
              <a:off x="2813539" y="5698909"/>
              <a:ext cx="638957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Process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Start with the intercept b0, predicted weight loss for females 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Get all the female effects (jog, swim)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/>
                <a:t>Move to b0 + b1, predicted weight loss for males </a:t>
              </a:r>
            </a:p>
            <a:p>
              <a:pPr marL="342900" indent="-342900">
                <a:buFontTx/>
                <a:buAutoNum type="arabicPeriod"/>
              </a:pPr>
              <a:r>
                <a:rPr lang="en-US" dirty="0"/>
                <a:t>Get all the male effects (jog, swim)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Think of male jog effect as additional effect for female jog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Think of male swim as additional effect for male swim</a:t>
              </a:r>
            </a:p>
            <a:p>
              <a:pPr marL="342900" indent="-342900">
                <a:buAutoNum type="arabicPeriod"/>
              </a:pPr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BFC686-6AFD-4DDD-A67D-A5B01BC48DA5}"/>
                </a:ext>
              </a:extLst>
            </p:cNvPr>
            <p:cNvSpPr txBox="1"/>
            <p:nvPr/>
          </p:nvSpPr>
          <p:spPr>
            <a:xfrm>
              <a:off x="2813539" y="612433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B15FD5-47F6-4BEF-B611-AD4D8EC4E94C}"/>
                </a:ext>
              </a:extLst>
            </p:cNvPr>
            <p:cNvSpPr txBox="1"/>
            <p:nvPr/>
          </p:nvSpPr>
          <p:spPr>
            <a:xfrm>
              <a:off x="2813539" y="655988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ABB0D1-0A43-4EC3-AA83-5DC06DA6BC23}"/>
              </a:ext>
            </a:extLst>
          </p:cNvPr>
          <p:cNvGrpSpPr/>
          <p:nvPr/>
        </p:nvGrpSpPr>
        <p:grpSpPr>
          <a:xfrm>
            <a:off x="86337" y="693911"/>
            <a:ext cx="12019325" cy="2662434"/>
            <a:chOff x="104944" y="1871725"/>
            <a:chExt cx="12019325" cy="26624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35DC9D-FFF3-44F5-9ABF-FA607C46E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19971" y="2484516"/>
              <a:ext cx="5304298" cy="204964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2F83A8-EE3E-4E4F-9F85-752A647611B5}"/>
                </a:ext>
              </a:extLst>
            </p:cNvPr>
            <p:cNvSpPr txBox="1"/>
            <p:nvPr/>
          </p:nvSpPr>
          <p:spPr>
            <a:xfrm>
              <a:off x="6819971" y="1872416"/>
              <a:ext cx="973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Formula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704530-62B5-40B5-9A6F-26B1E8487348}"/>
                </a:ext>
              </a:extLst>
            </p:cNvPr>
            <p:cNvSpPr txBox="1"/>
            <p:nvPr/>
          </p:nvSpPr>
          <p:spPr>
            <a:xfrm>
              <a:off x="117458" y="1871725"/>
              <a:ext cx="1708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Stata Command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A771236-0F28-4590-9D35-9FA7BBB3B071}"/>
                </a:ext>
              </a:extLst>
            </p:cNvPr>
            <p:cNvGrpSpPr/>
            <p:nvPr/>
          </p:nvGrpSpPr>
          <p:grpSpPr>
            <a:xfrm>
              <a:off x="104944" y="2490191"/>
              <a:ext cx="6156947" cy="1998227"/>
              <a:chOff x="318484" y="2332086"/>
              <a:chExt cx="5420051" cy="205651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A44751-9DFA-479B-AA59-6AE863D9F075}"/>
                  </a:ext>
                </a:extLst>
              </p:cNvPr>
              <p:cNvSpPr txBox="1"/>
              <p:nvPr/>
            </p:nvSpPr>
            <p:spPr>
              <a:xfrm>
                <a:off x="329500" y="2690267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 _b[_cons]+_b[1.gender]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7E561F-2233-4ADA-8883-CB54F672A9F1}"/>
                  </a:ext>
                </a:extLst>
              </p:cNvPr>
              <p:cNvSpPr txBox="1"/>
              <p:nvPr/>
            </p:nvSpPr>
            <p:spPr>
              <a:xfrm>
                <a:off x="346669" y="2332086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 _b[_cons]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A29FBA8-B115-4D2D-B5B4-FAD767BA1036}"/>
                  </a:ext>
                </a:extLst>
              </p:cNvPr>
              <p:cNvSpPr txBox="1"/>
              <p:nvPr/>
            </p:nvSpPr>
            <p:spPr>
              <a:xfrm>
                <a:off x="329500" y="3010034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 _b[_cons]+_b[1.prog]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FFDCDB-EA92-48DF-89CB-C104EC8AEA64}"/>
                  </a:ext>
                </a:extLst>
              </p:cNvPr>
              <p:cNvSpPr txBox="1"/>
              <p:nvPr/>
            </p:nvSpPr>
            <p:spPr>
              <a:xfrm>
                <a:off x="318484" y="3358634"/>
                <a:ext cx="5409035" cy="31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 </a:t>
                </a:r>
                <a:r>
                  <a:rPr lang="en-US" sz="1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(_b[_cons]+_b[1.gender])+ _b[1.prog]+_b[1.gender#1.prog] </a:t>
                </a:r>
                <a:endParaRPr lang="en-US" sz="1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ED049A5-DC22-499F-886E-D153F3C2D17B}"/>
                  </a:ext>
                </a:extLst>
              </p:cNvPr>
              <p:cNvSpPr txBox="1"/>
              <p:nvPr/>
            </p:nvSpPr>
            <p:spPr>
              <a:xfrm>
                <a:off x="329500" y="3717640"/>
                <a:ext cx="4366008" cy="31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 _b[_cons]+_b[2.prog]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EF4789-1512-4FBE-925C-E2CBC906EB20}"/>
                  </a:ext>
                </a:extLst>
              </p:cNvPr>
              <p:cNvSpPr txBox="1"/>
              <p:nvPr/>
            </p:nvSpPr>
            <p:spPr>
              <a:xfrm>
                <a:off x="329500" y="4071847"/>
                <a:ext cx="5409035" cy="316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display </a:t>
                </a:r>
                <a:r>
                  <a:rPr lang="en-US" sz="1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(_b[_cons]+_b[1.gender])+ _b[2.prog]+_b[1.gender#2.prog] </a:t>
                </a:r>
                <a:endParaRPr lang="en-US" sz="1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BFF6E0-E78E-4344-AC61-2FDE763E2B4B}"/>
                </a:ext>
              </a:extLst>
            </p:cNvPr>
            <p:cNvSpPr txBox="1"/>
            <p:nvPr/>
          </p:nvSpPr>
          <p:spPr>
            <a:xfrm>
              <a:off x="5482562" y="1871725"/>
              <a:ext cx="967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Concept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7795A98-6F47-4FB5-9AC8-3E24400B6013}"/>
                </a:ext>
              </a:extLst>
            </p:cNvPr>
            <p:cNvGrpSpPr/>
            <p:nvPr/>
          </p:nvGrpSpPr>
          <p:grpSpPr>
            <a:xfrm>
              <a:off x="5482562" y="2570293"/>
              <a:ext cx="1467408" cy="1880906"/>
              <a:chOff x="329500" y="2332086"/>
              <a:chExt cx="4383177" cy="208013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024303-6D5D-48FE-B032-4A00DE5EB36C}"/>
                  </a:ext>
                </a:extLst>
              </p:cNvPr>
              <p:cNvSpPr txBox="1"/>
              <p:nvPr/>
            </p:nvSpPr>
            <p:spPr>
              <a:xfrm>
                <a:off x="329500" y="2690267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cs typeface="Courier New" panose="02070309020205020404" pitchFamily="49" charset="0"/>
                  </a:rPr>
                  <a:t>Male reading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6B5D49-3BF9-4F55-AB2E-DD8E7BEEABB3}"/>
                  </a:ext>
                </a:extLst>
              </p:cNvPr>
              <p:cNvSpPr txBox="1"/>
              <p:nvPr/>
            </p:nvSpPr>
            <p:spPr>
              <a:xfrm>
                <a:off x="346669" y="2332086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cs typeface="Courier New" panose="02070309020205020404" pitchFamily="49" charset="0"/>
                  </a:rPr>
                  <a:t>Female reading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6594088-61A7-47E0-8479-88014BE4119E}"/>
                  </a:ext>
                </a:extLst>
              </p:cNvPr>
              <p:cNvSpPr txBox="1"/>
              <p:nvPr/>
            </p:nvSpPr>
            <p:spPr>
              <a:xfrm>
                <a:off x="329500" y="3010034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cs typeface="Courier New" panose="02070309020205020404" pitchFamily="49" charset="0"/>
                  </a:rPr>
                  <a:t>Female jog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919C58-52D6-4C90-B660-ED74AF6E0DC0}"/>
                  </a:ext>
                </a:extLst>
              </p:cNvPr>
              <p:cNvSpPr txBox="1"/>
              <p:nvPr/>
            </p:nvSpPr>
            <p:spPr>
              <a:xfrm>
                <a:off x="329500" y="3348308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cs typeface="Courier New" panose="02070309020205020404" pitchFamily="49" charset="0"/>
                  </a:rPr>
                  <a:t>Male jog 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9B8F29-BF51-4351-B0A5-DB1BF007BA7E}"/>
                  </a:ext>
                </a:extLst>
              </p:cNvPr>
              <p:cNvSpPr txBox="1"/>
              <p:nvPr/>
            </p:nvSpPr>
            <p:spPr>
              <a:xfrm>
                <a:off x="329500" y="3717639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cs typeface="Courier New" panose="02070309020205020404" pitchFamily="49" charset="0"/>
                  </a:rPr>
                  <a:t>Female swim 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A22666-CBE4-48AD-91C2-B5F34AB43145}"/>
                  </a:ext>
                </a:extLst>
              </p:cNvPr>
              <p:cNvSpPr txBox="1"/>
              <p:nvPr/>
            </p:nvSpPr>
            <p:spPr>
              <a:xfrm>
                <a:off x="329500" y="4071847"/>
                <a:ext cx="4366008" cy="340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+mj-lt"/>
                    <a:cs typeface="Courier New" panose="02070309020205020404" pitchFamily="49" charset="0"/>
                  </a:rPr>
                  <a:t>Male swim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5356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3ADE-0C38-4DB5-BCC5-5E6E0357D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706AA-07EA-4626-92B9-F668E959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88BAD-71A1-459B-AB79-AD45ED81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465" y="2303138"/>
            <a:ext cx="8782050" cy="542925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D4788675-C65A-460D-91E5-CEF4891DB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675" y="1610645"/>
            <a:ext cx="35846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  <a:ea typeface="ProximaNova"/>
              </a:rPr>
              <a:t>Refer to the following model: </a:t>
            </a:r>
            <a:endParaRPr lang="en-US" altLang="en-US" sz="2000" b="1" dirty="0">
              <a:solidFill>
                <a:srgbClr val="33333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C0B85-96FF-41FA-95A0-22140BE949D7}"/>
              </a:ext>
            </a:extLst>
          </p:cNvPr>
          <p:cNvSpPr txBox="1"/>
          <p:nvPr/>
        </p:nvSpPr>
        <p:spPr>
          <a:xfrm>
            <a:off x="3165065" y="4354159"/>
            <a:ext cx="507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Try to reproduce the interaction of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male#jog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B4F93-3899-4F01-A025-FCD62B403E7B}"/>
              </a:ext>
            </a:extLst>
          </p:cNvPr>
          <p:cNvSpPr txBox="1"/>
          <p:nvPr/>
        </p:nvSpPr>
        <p:spPr>
          <a:xfrm>
            <a:off x="2803490" y="3138446"/>
            <a:ext cx="7844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regress loss ib2.gender##ib3.prog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margins prog,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dydx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(gender)</a:t>
            </a:r>
          </a:p>
          <a:p>
            <a:endParaRPr lang="en-US" b="1" dirty="0">
              <a:highlight>
                <a:srgbClr val="FFFF00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5260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103B-1D16-4B6D-8333-BF158010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Solution to Exercise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C05F3F-BEFD-4502-ABC4-FFD4E727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46</a:t>
            </a:fld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38F728-4147-46C3-9362-C9BE4EA7D8E0}"/>
              </a:ext>
            </a:extLst>
          </p:cNvPr>
          <p:cNvSpPr txBox="1"/>
          <p:nvPr/>
        </p:nvSpPr>
        <p:spPr>
          <a:xfrm>
            <a:off x="1436927" y="3760273"/>
            <a:ext cx="6101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7.483346-(-.3354569)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7.8188029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B975FC-1260-4066-97C3-C42D7AAC05BB}"/>
              </a:ext>
            </a:extLst>
          </p:cNvPr>
          <p:cNvGrpSpPr/>
          <p:nvPr/>
        </p:nvGrpSpPr>
        <p:grpSpPr>
          <a:xfrm>
            <a:off x="1311729" y="4917216"/>
            <a:ext cx="6101442" cy="1350448"/>
            <a:chOff x="794316" y="4739940"/>
            <a:chExt cx="6101442" cy="135044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F771FE-53D3-4D51-BE08-371705564E44}"/>
                </a:ext>
              </a:extLst>
            </p:cNvPr>
            <p:cNvGrpSpPr/>
            <p:nvPr/>
          </p:nvGrpSpPr>
          <p:grpSpPr>
            <a:xfrm>
              <a:off x="845179" y="5071213"/>
              <a:ext cx="4924425" cy="1019175"/>
              <a:chOff x="3633787" y="2919412"/>
              <a:chExt cx="4924425" cy="101917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672E6AD-BA58-4985-8F79-F79B62736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33787" y="2919412"/>
                <a:ext cx="4924425" cy="1019175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851B9-4A50-48AA-9416-D5E65678F96C}"/>
                  </a:ext>
                </a:extLst>
              </p:cNvPr>
              <p:cNvSpPr txBox="1"/>
              <p:nvPr/>
            </p:nvSpPr>
            <p:spPr>
              <a:xfrm>
                <a:off x="3768133" y="3275763"/>
                <a:ext cx="2632668" cy="240323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  <a:alpha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0BBF9DA-1799-4CC6-9361-972DF62DB3D6}"/>
                </a:ext>
              </a:extLst>
            </p:cNvPr>
            <p:cNvSpPr txBox="1"/>
            <p:nvPr/>
          </p:nvSpPr>
          <p:spPr>
            <a:xfrm>
              <a:off x="794316" y="4739940"/>
              <a:ext cx="61014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regress loss ib2.gender##ib3.prog</a:t>
              </a:r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7CE3359-F49C-42C2-B0D3-1B825E1AF6AF}"/>
              </a:ext>
            </a:extLst>
          </p:cNvPr>
          <p:cNvGrpSpPr/>
          <p:nvPr/>
        </p:nvGrpSpPr>
        <p:grpSpPr>
          <a:xfrm>
            <a:off x="1499507" y="728736"/>
            <a:ext cx="6101442" cy="2700264"/>
            <a:chOff x="5947773" y="3906717"/>
            <a:chExt cx="6101442" cy="270026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9FC077A-81F5-4C6E-A44A-3E19DE239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79245" y="4324060"/>
              <a:ext cx="3287980" cy="228292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05E3D8-942A-4419-87EF-5976F4A878DF}"/>
                </a:ext>
              </a:extLst>
            </p:cNvPr>
            <p:cNvSpPr txBox="1"/>
            <p:nvPr/>
          </p:nvSpPr>
          <p:spPr>
            <a:xfrm>
              <a:off x="5947773" y="3906717"/>
              <a:ext cx="610144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margins prog, </a:t>
              </a:r>
              <a:r>
                <a:rPr lang="en-US" sz="18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dydx</a:t>
              </a:r>
              <a:r>
                <a:rPr lang="en-US" sz="1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(gender)</a:t>
              </a:r>
              <a:endParaRPr lang="en-US" dirty="0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DDDD807F-615F-4EE8-A21D-3D13C147F951}"/>
              </a:ext>
            </a:extLst>
          </p:cNvPr>
          <p:cNvSpPr txBox="1"/>
          <p:nvPr/>
        </p:nvSpPr>
        <p:spPr>
          <a:xfrm>
            <a:off x="1730841" y="2320197"/>
            <a:ext cx="2057387" cy="170336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2325847-01ED-40E8-8969-A6A58E198B8F}"/>
              </a:ext>
            </a:extLst>
          </p:cNvPr>
          <p:cNvSpPr txBox="1"/>
          <p:nvPr/>
        </p:nvSpPr>
        <p:spPr>
          <a:xfrm>
            <a:off x="1730841" y="2690999"/>
            <a:ext cx="2057387" cy="170336"/>
          </a:xfrm>
          <a:prstGeom prst="rect">
            <a:avLst/>
          </a:prstGeom>
          <a:solidFill>
            <a:schemeClr val="accent5">
              <a:lumMod val="40000"/>
              <a:lumOff val="60000"/>
              <a:alpha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38B5943B-4793-4434-8F89-3F81C0D3BE60}"/>
              </a:ext>
            </a:extLst>
          </p:cNvPr>
          <p:cNvSpPr/>
          <p:nvPr/>
        </p:nvSpPr>
        <p:spPr>
          <a:xfrm>
            <a:off x="5050971" y="2287539"/>
            <a:ext cx="76200" cy="5737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AAE811E-4EA4-4905-A7D3-50910F94CD32}"/>
              </a:ext>
            </a:extLst>
          </p:cNvPr>
          <p:cNvSpPr txBox="1"/>
          <p:nvPr/>
        </p:nvSpPr>
        <p:spPr>
          <a:xfrm>
            <a:off x="5257800" y="2205105"/>
            <a:ext cx="42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 effect for jog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6471310-1329-4240-91F0-C6A093A1927B}"/>
              </a:ext>
            </a:extLst>
          </p:cNvPr>
          <p:cNvSpPr txBox="1"/>
          <p:nvPr/>
        </p:nvSpPr>
        <p:spPr>
          <a:xfrm>
            <a:off x="5257800" y="2616826"/>
            <a:ext cx="42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BEB1F91-8231-4D0D-B9AD-37FF38EB06A1}"/>
              </a:ext>
            </a:extLst>
          </p:cNvPr>
          <p:cNvSpPr txBox="1"/>
          <p:nvPr/>
        </p:nvSpPr>
        <p:spPr>
          <a:xfrm>
            <a:off x="5257800" y="2510997"/>
            <a:ext cx="424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 effect for read</a:t>
            </a:r>
          </a:p>
        </p:txBody>
      </p:sp>
      <p:sp>
        <p:nvSpPr>
          <p:cNvPr id="77" name="Right Brace 76">
            <a:extLst>
              <a:ext uri="{FF2B5EF4-FFF2-40B4-BE49-F238E27FC236}">
                <a16:creationId xmlns:a16="http://schemas.microsoft.com/office/drawing/2014/main" id="{C0522938-07E8-48A9-9AB7-4CE65394F0C9}"/>
              </a:ext>
            </a:extLst>
          </p:cNvPr>
          <p:cNvSpPr/>
          <p:nvPr/>
        </p:nvSpPr>
        <p:spPr>
          <a:xfrm>
            <a:off x="7380514" y="2287539"/>
            <a:ext cx="106992" cy="4272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85CEF6-468F-47E3-B2E2-EBC7973B2BFB}"/>
              </a:ext>
            </a:extLst>
          </p:cNvPr>
          <p:cNvSpPr txBox="1"/>
          <p:nvPr/>
        </p:nvSpPr>
        <p:spPr>
          <a:xfrm>
            <a:off x="7642301" y="2326331"/>
            <a:ext cx="197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the difference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261380E-2691-4332-8B99-C187B8E031DF}"/>
              </a:ext>
            </a:extLst>
          </p:cNvPr>
          <p:cNvCxnSpPr/>
          <p:nvPr/>
        </p:nvCxnSpPr>
        <p:spPr>
          <a:xfrm flipH="1">
            <a:off x="5566012" y="2797349"/>
            <a:ext cx="2329543" cy="110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FB1ECFC-A37F-4399-9FA7-C45317B62750}"/>
              </a:ext>
            </a:extLst>
          </p:cNvPr>
          <p:cNvCxnSpPr>
            <a:cxnSpLocks/>
          </p:cNvCxnSpPr>
          <p:nvPr/>
        </p:nvCxnSpPr>
        <p:spPr>
          <a:xfrm>
            <a:off x="2438400" y="4406604"/>
            <a:ext cx="736569" cy="1126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63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F5B4C5-85ED-4036-A7DB-A3FB1F4FE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Dummy coding (2 categories)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49659-172B-4060-97E4-5BB05850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7C9EC0-FBCE-480A-A372-C12ECFFF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96" y="1133684"/>
            <a:ext cx="2590800" cy="9810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534327E-FA8A-41A1-B828-BBBE0C54D0A0}"/>
              </a:ext>
            </a:extLst>
          </p:cNvPr>
          <p:cNvGrpSpPr/>
          <p:nvPr/>
        </p:nvGrpSpPr>
        <p:grpSpPr>
          <a:xfrm>
            <a:off x="4903596" y="2452069"/>
            <a:ext cx="3103414" cy="588704"/>
            <a:chOff x="5586883" y="2974312"/>
            <a:chExt cx="3103414" cy="588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24D70D0-5327-4660-A8FD-B31660805CB7}"/>
                    </a:ext>
                  </a:extLst>
                </p:cNvPr>
                <p:cNvSpPr txBox="1"/>
                <p:nvPr/>
              </p:nvSpPr>
              <p:spPr>
                <a:xfrm>
                  <a:off x="5586883" y="2974312"/>
                  <a:ext cx="29543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𝑚𝑎𝑙𝑒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𝑚𝑎𝑙𝑒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24D70D0-5327-4660-A8FD-B31660805C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2974312"/>
                  <a:ext cx="2954335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C59F829-58DD-4430-9507-448003DB98BC}"/>
                    </a:ext>
                  </a:extLst>
                </p:cNvPr>
                <p:cNvSpPr txBox="1"/>
                <p:nvPr/>
              </p:nvSpPr>
              <p:spPr>
                <a:xfrm>
                  <a:off x="5586883" y="3286017"/>
                  <a:ext cx="310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𝑚𝑎𝑙𝑒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𝑓𝑒𝑚𝑎𝑙𝑒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C59F829-58DD-4430-9507-448003DB9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3286017"/>
                  <a:ext cx="310341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179" t="-2174" r="-1375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D0C112-0CF9-4A64-8F3D-B9787BE39C55}"/>
                  </a:ext>
                </a:extLst>
              </p:cNvPr>
              <p:cNvSpPr txBox="1"/>
              <p:nvPr/>
            </p:nvSpPr>
            <p:spPr>
              <a:xfrm>
                <a:off x="3163504" y="3345035"/>
                <a:ext cx="659404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dummy codes are required in the regression model</a:t>
                </a:r>
              </a:p>
              <a:p>
                <a:r>
                  <a:rPr lang="en-US" dirty="0"/>
                  <a:t>e.g., For gender,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so only 1 dummy code is required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D0C112-0CF9-4A64-8F3D-B9787BE39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04" y="3345035"/>
                <a:ext cx="6594049" cy="646331"/>
              </a:xfrm>
              <a:prstGeom prst="rect">
                <a:avLst/>
              </a:prstGeom>
              <a:blipFill>
                <a:blip r:embed="rId5"/>
                <a:stretch>
                  <a:fillRect l="-83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62DAD-92CF-49B5-AFA5-5778678BD65F}"/>
              </a:ext>
            </a:extLst>
          </p:cNvPr>
          <p:cNvGrpSpPr/>
          <p:nvPr/>
        </p:nvGrpSpPr>
        <p:grpSpPr>
          <a:xfrm>
            <a:off x="1708656" y="4273378"/>
            <a:ext cx="8762670" cy="2395667"/>
            <a:chOff x="307469" y="4352382"/>
            <a:chExt cx="8762670" cy="23956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F3550C-DF8F-4C11-BACD-C79F9B47AC5D}"/>
                </a:ext>
              </a:extLst>
            </p:cNvPr>
            <p:cNvGrpSpPr/>
            <p:nvPr/>
          </p:nvGrpSpPr>
          <p:grpSpPr>
            <a:xfrm>
              <a:off x="307469" y="4352382"/>
              <a:ext cx="6012382" cy="2395667"/>
              <a:chOff x="307469" y="4352382"/>
              <a:chExt cx="6012382" cy="2395667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E7B9171-0729-46B7-BB43-71BA8DBC13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7469" y="4352382"/>
                <a:ext cx="4837288" cy="223849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2D79FB7-1827-4DF2-9075-C24FD21F3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16856" y="4403923"/>
                <a:ext cx="4702995" cy="2344126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7E73FA-24B7-49F0-91B0-0702042784A0}"/>
                </a:ext>
              </a:extLst>
            </p:cNvPr>
            <p:cNvGrpSpPr/>
            <p:nvPr/>
          </p:nvGrpSpPr>
          <p:grpSpPr>
            <a:xfrm>
              <a:off x="6596385" y="5256047"/>
              <a:ext cx="2473754" cy="748325"/>
              <a:chOff x="6596385" y="5256047"/>
              <a:chExt cx="2473754" cy="74832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50CD74-05CB-4EE7-93CB-C09033973338}"/>
                  </a:ext>
                </a:extLst>
              </p:cNvPr>
              <p:cNvSpPr txBox="1"/>
              <p:nvPr/>
            </p:nvSpPr>
            <p:spPr>
              <a:xfrm>
                <a:off x="6596385" y="5256047"/>
                <a:ext cx="2473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DMALE = 0 if Gender = 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40D93C-C6CB-4050-A764-957D866FBE58}"/>
                  </a:ext>
                </a:extLst>
              </p:cNvPr>
              <p:cNvSpPr txBox="1"/>
              <p:nvPr/>
            </p:nvSpPr>
            <p:spPr>
              <a:xfrm>
                <a:off x="6596385" y="5635040"/>
                <a:ext cx="24737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DMALE = 1 if Gender = 1</a:t>
                </a:r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CF3CB2C-ED6A-41CF-82B5-A309AC904479}"/>
              </a:ext>
            </a:extLst>
          </p:cNvPr>
          <p:cNvCxnSpPr/>
          <p:nvPr/>
        </p:nvCxnSpPr>
        <p:spPr>
          <a:xfrm flipH="1">
            <a:off x="8814385" y="4551027"/>
            <a:ext cx="432079" cy="414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3A2EE3-751C-45C2-82E1-9DF9DE975AB3}"/>
              </a:ext>
            </a:extLst>
          </p:cNvPr>
          <p:cNvSpPr txBox="1"/>
          <p:nvPr/>
        </p:nvSpPr>
        <p:spPr>
          <a:xfrm>
            <a:off x="9234449" y="4273378"/>
            <a:ext cx="211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ib2.gender</a:t>
            </a:r>
          </a:p>
        </p:txBody>
      </p:sp>
    </p:spTree>
    <p:extLst>
      <p:ext uri="{BB962C8B-B14F-4D97-AF65-F5344CB8AC3E}">
        <p14:creationId xmlns:p14="http://schemas.microsoft.com/office/powerpoint/2010/main" val="290801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86D0BBE-E3D5-4079-90BA-4E615F42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Dummy Coding (3 categories)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B3B47E-F8D7-4502-BB49-E42CB65A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ProximaNova"/>
              </a:rPr>
              <a:t>Does type of exercise (W) moderate the gender effect (X)?</a:t>
            </a:r>
          </a:p>
          <a:p>
            <a:pPr lvl="1"/>
            <a:r>
              <a:rPr lang="en-US" b="0" i="0" dirty="0">
                <a:solidFill>
                  <a:srgbClr val="333333"/>
                </a:solidFill>
                <a:effectLst/>
                <a:latin typeface="ProximaNova"/>
              </a:rPr>
              <a:t>do males and females lose weight differently depending on the type of exercise</a:t>
            </a:r>
            <a:r>
              <a:rPr lang="en-US" dirty="0">
                <a:solidFill>
                  <a:srgbClr val="333333"/>
                </a:solidFill>
                <a:latin typeface="ProximaNova"/>
              </a:rPr>
              <a:t>	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5DBF06-9A65-440D-930F-010F05F5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358F60-2261-4E5B-960C-2CEA130B56EE}"/>
              </a:ext>
            </a:extLst>
          </p:cNvPr>
          <p:cNvGrpSpPr/>
          <p:nvPr/>
        </p:nvGrpSpPr>
        <p:grpSpPr>
          <a:xfrm>
            <a:off x="4621494" y="1858682"/>
            <a:ext cx="3103414" cy="588704"/>
            <a:chOff x="5586883" y="2974312"/>
            <a:chExt cx="3103414" cy="5887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4A8CDA4-C061-4174-AFCA-12513B3DD825}"/>
                    </a:ext>
                  </a:extLst>
                </p:cNvPr>
                <p:cNvSpPr txBox="1"/>
                <p:nvPr/>
              </p:nvSpPr>
              <p:spPr>
                <a:xfrm>
                  <a:off x="5586883" y="2974312"/>
                  <a:ext cx="29767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𝑚𝑎𝑙𝑒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𝑚𝑎𝑙𝑒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4A8CDA4-C061-4174-AFCA-12513B3DD8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2974312"/>
                  <a:ext cx="2976777" cy="276999"/>
                </a:xfrm>
                <a:prstGeom prst="rect">
                  <a:avLst/>
                </a:prstGeom>
                <a:blipFill>
                  <a:blip r:embed="rId2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9CF704-527C-444A-AF4C-16F32EC694E0}"/>
                    </a:ext>
                  </a:extLst>
                </p:cNvPr>
                <p:cNvSpPr txBox="1"/>
                <p:nvPr/>
              </p:nvSpPr>
              <p:spPr>
                <a:xfrm>
                  <a:off x="5586883" y="3286017"/>
                  <a:ext cx="31034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𝑚𝑎𝑙𝑒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𝐺𝑒𝑛𝑑𝑒𝑟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𝑓𝑒𝑚𝑎𝑙𝑒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69CF704-527C-444A-AF4C-16F32EC694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3286017"/>
                  <a:ext cx="3103414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179" t="-2222" r="-1375" b="-3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8569D8-AA4F-4F80-A1F4-3CE4CE1195E3}"/>
              </a:ext>
            </a:extLst>
          </p:cNvPr>
          <p:cNvGrpSpPr/>
          <p:nvPr/>
        </p:nvGrpSpPr>
        <p:grpSpPr>
          <a:xfrm>
            <a:off x="4621494" y="3026001"/>
            <a:ext cx="3628879" cy="1317423"/>
            <a:chOff x="5586883" y="2974312"/>
            <a:chExt cx="3628879" cy="1317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67B690-4C84-41DF-BBA6-539B57D4FB76}"/>
                    </a:ext>
                  </a:extLst>
                </p:cNvPr>
                <p:cNvSpPr txBox="1"/>
                <p:nvPr/>
              </p:nvSpPr>
              <p:spPr>
                <a:xfrm>
                  <a:off x="5586883" y="2974312"/>
                  <a:ext cx="3431709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𝑗𝑜𝑔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𝑠𝑤𝑖𝑚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𝑗𝑜𝑔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D67B690-4C84-41DF-BBA6-539B57D4F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2974312"/>
                  <a:ext cx="3431709" cy="299569"/>
                </a:xfrm>
                <a:prstGeom prst="rect">
                  <a:avLst/>
                </a:prstGeom>
                <a:blipFill>
                  <a:blip r:embed="rId5"/>
                  <a:stretch>
                    <a:fillRect l="-1066" r="-1954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5D8FE5-4432-46D5-A9C9-A1E6650BCEF9}"/>
                    </a:ext>
                  </a:extLst>
                </p:cNvPr>
                <p:cNvSpPr txBox="1"/>
                <p:nvPr/>
              </p:nvSpPr>
              <p:spPr>
                <a:xfrm>
                  <a:off x="5586883" y="3286017"/>
                  <a:ext cx="3628879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𝑗𝑜𝑔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𝑠𝑤𝑖𝑚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𝑠𝑤𝑖𝑚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05D8FE5-4432-46D5-A9C9-A1E6650BC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3286017"/>
                  <a:ext cx="3628879" cy="299569"/>
                </a:xfrm>
                <a:prstGeom prst="rect">
                  <a:avLst/>
                </a:prstGeom>
                <a:blipFill>
                  <a:blip r:embed="rId6"/>
                  <a:stretch>
                    <a:fillRect l="-1008" r="-1176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E63FC50-FD72-4121-9ED5-03F21BE7C595}"/>
                    </a:ext>
                  </a:extLst>
                </p:cNvPr>
                <p:cNvSpPr txBox="1"/>
                <p:nvPr/>
              </p:nvSpPr>
              <p:spPr>
                <a:xfrm>
                  <a:off x="5586883" y="3677715"/>
                  <a:ext cx="3571299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𝑗𝑜𝑔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𝑠𝑤𝑖𝑚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𝑟𝑒𝑎𝑑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E63FC50-FD72-4121-9ED5-03F21BE7C5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3677715"/>
                  <a:ext cx="3571299" cy="299569"/>
                </a:xfrm>
                <a:prstGeom prst="rect">
                  <a:avLst/>
                </a:prstGeom>
                <a:blipFill>
                  <a:blip r:embed="rId7"/>
                  <a:stretch>
                    <a:fillRect l="-1024" r="-1024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FDEDE1-CA1E-4B61-A786-3C7DAEACD605}"/>
                    </a:ext>
                  </a:extLst>
                </p:cNvPr>
                <p:cNvSpPr txBox="1"/>
                <p:nvPr/>
              </p:nvSpPr>
              <p:spPr>
                <a:xfrm>
                  <a:off x="5586883" y="3992166"/>
                  <a:ext cx="3164841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𝑗𝑜𝑔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=1,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𝑠𝑤𝑖𝑚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𝑃𝑟𝑜𝑔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?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AFDEDE1-CA1E-4B61-A786-3C7DAEACD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6883" y="3992166"/>
                  <a:ext cx="3164841" cy="299569"/>
                </a:xfrm>
                <a:prstGeom prst="rect">
                  <a:avLst/>
                </a:prstGeom>
                <a:blipFill>
                  <a:blip r:embed="rId8"/>
                  <a:stretch>
                    <a:fillRect l="-1156" r="-1349" b="-2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38E4D6F-A568-4799-BA14-7A8F6CE6DA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687" y="4894829"/>
            <a:ext cx="8048625" cy="60960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12FEB3E2-F828-4CF4-9E88-FF5CD2B0A199}"/>
              </a:ext>
            </a:extLst>
          </p:cNvPr>
          <p:cNvSpPr/>
          <p:nvPr/>
        </p:nvSpPr>
        <p:spPr>
          <a:xfrm>
            <a:off x="8521002" y="3026002"/>
            <a:ext cx="50242" cy="8828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B307C-398A-461D-BD40-2C999388E841}"/>
              </a:ext>
            </a:extLst>
          </p:cNvPr>
          <p:cNvSpPr txBox="1"/>
          <p:nvPr/>
        </p:nvSpPr>
        <p:spPr>
          <a:xfrm>
            <a:off x="8718172" y="330168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k-1 needed, k=3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C926F7D-A449-4FD5-A6F5-6BE96EF8A5D3}"/>
              </a:ext>
            </a:extLst>
          </p:cNvPr>
          <p:cNvSpPr/>
          <p:nvPr/>
        </p:nvSpPr>
        <p:spPr>
          <a:xfrm>
            <a:off x="8510953" y="1895900"/>
            <a:ext cx="50242" cy="4795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818628-0B22-412A-BFBC-E9A12F45341B}"/>
              </a:ext>
            </a:extLst>
          </p:cNvPr>
          <p:cNvSpPr txBox="1"/>
          <p:nvPr/>
        </p:nvSpPr>
        <p:spPr>
          <a:xfrm>
            <a:off x="8718172" y="1919229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only k-1 needed, k=2</a:t>
            </a:r>
          </a:p>
        </p:txBody>
      </p:sp>
    </p:spTree>
    <p:extLst>
      <p:ext uri="{BB962C8B-B14F-4D97-AF65-F5344CB8AC3E}">
        <p14:creationId xmlns:p14="http://schemas.microsoft.com/office/powerpoint/2010/main" val="1529534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245B6-2938-4808-B623-E920ADE6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Value labels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F476EA-5457-41B6-B34E-BB29488D7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756" y="1415577"/>
            <a:ext cx="5495925" cy="15335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ABE5D-A323-4420-8F34-F4CE1C61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80749-9CD6-455B-862D-EF3A13AC9DF4}"/>
              </a:ext>
            </a:extLst>
          </p:cNvPr>
          <p:cNvSpPr txBox="1"/>
          <p:nvPr/>
        </p:nvSpPr>
        <p:spPr>
          <a:xfrm>
            <a:off x="857756" y="953310"/>
            <a:ext cx="78624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Recall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B628A-C5C3-4703-90FA-0AE233D1A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6" y="4018663"/>
            <a:ext cx="4393660" cy="2203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0A8B52-6C9B-4C7F-A03D-270C0FD43E16}"/>
              </a:ext>
            </a:extLst>
          </p:cNvPr>
          <p:cNvSpPr txBox="1"/>
          <p:nvPr/>
        </p:nvSpPr>
        <p:spPr>
          <a:xfrm>
            <a:off x="857756" y="3539567"/>
            <a:ext cx="72898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Verify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268801-CC33-4FDF-B066-BDD435194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018" y="3988029"/>
            <a:ext cx="4745795" cy="23228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799C04D-E815-47DE-880E-D3375A985A31}"/>
              </a:ext>
            </a:extLst>
          </p:cNvPr>
          <p:cNvSpPr/>
          <p:nvPr/>
        </p:nvSpPr>
        <p:spPr>
          <a:xfrm>
            <a:off x="2966936" y="4018663"/>
            <a:ext cx="758758" cy="319873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DED86-A1E7-4DF7-886F-933346F19FB2}"/>
              </a:ext>
            </a:extLst>
          </p:cNvPr>
          <p:cNvSpPr txBox="1"/>
          <p:nvPr/>
        </p:nvSpPr>
        <p:spPr>
          <a:xfrm>
            <a:off x="7777424" y="1055077"/>
            <a:ext cx="167398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Stata i. notation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930C6-7E29-4D84-9A20-0C99388F6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643" y="1794363"/>
            <a:ext cx="1238250" cy="285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28C640-9DAD-4BA1-9236-9055A0FDA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424" y="3562308"/>
            <a:ext cx="1000125" cy="32385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14261A-0D55-4A87-9800-A11D31600C54}"/>
              </a:ext>
            </a:extLst>
          </p:cNvPr>
          <p:cNvCxnSpPr>
            <a:cxnSpLocks/>
          </p:cNvCxnSpPr>
          <p:nvPr/>
        </p:nvCxnSpPr>
        <p:spPr>
          <a:xfrm flipH="1" flipV="1">
            <a:off x="8139166" y="2182339"/>
            <a:ext cx="1668025" cy="590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9AAF2C0-462D-46E9-89C6-2609B78C2880}"/>
              </a:ext>
            </a:extLst>
          </p:cNvPr>
          <p:cNvSpPr txBox="1"/>
          <p:nvPr/>
        </p:nvSpPr>
        <p:spPr>
          <a:xfrm>
            <a:off x="9807191" y="2753447"/>
            <a:ext cx="217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Gender = 2 reference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7919592-09F4-4B49-AF23-BB00AB02E3AF}"/>
              </a:ext>
            </a:extLst>
          </p:cNvPr>
          <p:cNvCxnSpPr>
            <a:cxnSpLocks/>
          </p:cNvCxnSpPr>
          <p:nvPr/>
        </p:nvCxnSpPr>
        <p:spPr>
          <a:xfrm flipH="1" flipV="1">
            <a:off x="8139166" y="4018663"/>
            <a:ext cx="1904562" cy="73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B93B8D2-39B0-4497-82D3-C3AD005FB917}"/>
              </a:ext>
            </a:extLst>
          </p:cNvPr>
          <p:cNvSpPr txBox="1"/>
          <p:nvPr/>
        </p:nvSpPr>
        <p:spPr>
          <a:xfrm>
            <a:off x="9807191" y="4751178"/>
            <a:ext cx="18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Prog = 3 reference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198BCF-AEE7-47E9-84F0-3CBA240D10C9}"/>
              </a:ext>
            </a:extLst>
          </p:cNvPr>
          <p:cNvSpPr txBox="1"/>
          <p:nvPr/>
        </p:nvSpPr>
        <p:spPr>
          <a:xfrm>
            <a:off x="9807191" y="3113051"/>
            <a:ext cx="8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3C4575-A189-4FD0-850F-A562A74D3FDC}"/>
              </a:ext>
            </a:extLst>
          </p:cNvPr>
          <p:cNvSpPr txBox="1"/>
          <p:nvPr/>
        </p:nvSpPr>
        <p:spPr>
          <a:xfrm>
            <a:off x="9807191" y="5280938"/>
            <a:ext cx="937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6FBDA4-034E-4562-8A7D-232DEAE27B93}"/>
              </a:ext>
            </a:extLst>
          </p:cNvPr>
          <p:cNvSpPr txBox="1"/>
          <p:nvPr/>
        </p:nvSpPr>
        <p:spPr>
          <a:xfrm>
            <a:off x="9807191" y="3618697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DMALE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631249-255F-42A2-B20D-3A734A116617}"/>
              </a:ext>
            </a:extLst>
          </p:cNvPr>
          <p:cNvSpPr txBox="1"/>
          <p:nvPr/>
        </p:nvSpPr>
        <p:spPr>
          <a:xfrm>
            <a:off x="9807191" y="5835307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DJOG, DSWIM</a:t>
            </a:r>
          </a:p>
        </p:txBody>
      </p:sp>
    </p:spTree>
    <p:extLst>
      <p:ext uri="{BB962C8B-B14F-4D97-AF65-F5344CB8AC3E}">
        <p14:creationId xmlns:p14="http://schemas.microsoft.com/office/powerpoint/2010/main" val="51001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34C9-238B-4C49-A0C3-EF2AB2254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638"/>
            <a:ext cx="12192000" cy="588352"/>
          </a:xfrm>
        </p:spPr>
        <p:txBody>
          <a:bodyPr>
            <a:normAutofit fontScale="90000"/>
          </a:bodyPr>
          <a:lstStyle/>
          <a:p>
            <a:r>
              <a:rPr lang="en-US" dirty="0"/>
              <a:t>Quiz #10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7F0AB-E3E5-414D-BE83-B7D9D02EB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9621F-6141-4E80-A35F-8CE452747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5321BF-A39F-43CB-B243-3D5C311E6185}"/>
              </a:ext>
            </a:extLst>
          </p:cNvPr>
          <p:cNvSpPr txBox="1"/>
          <p:nvPr/>
        </p:nvSpPr>
        <p:spPr>
          <a:xfrm>
            <a:off x="5078644" y="1763311"/>
            <a:ext cx="203472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/>
              <a:t>True or False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44A4C5-160D-4A6A-9D85-17277866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291" y="3175406"/>
            <a:ext cx="9017540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altLang="en-US" sz="2000" dirty="0">
                <a:solidFill>
                  <a:srgbClr val="333333"/>
                </a:solidFill>
              </a:rPr>
              <a:t>When we specify </a:t>
            </a:r>
            <a:r>
              <a:rPr lang="en-US" altLang="en-US" sz="2000" b="1" dirty="0">
                <a:solidFill>
                  <a:srgbClr val="3333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ib2.prog </a:t>
            </a:r>
            <a:r>
              <a:rPr lang="en-US" altLang="en-US" sz="2000" dirty="0">
                <a:solidFill>
                  <a:srgbClr val="333333"/>
                </a:solidFill>
              </a:rPr>
              <a:t>Stata internally creates two dummy variables for Categories 1 and 3</a:t>
            </a:r>
          </a:p>
        </p:txBody>
      </p:sp>
    </p:spTree>
    <p:extLst>
      <p:ext uri="{BB962C8B-B14F-4D97-AF65-F5344CB8AC3E}">
        <p14:creationId xmlns:p14="http://schemas.microsoft.com/office/powerpoint/2010/main" val="401649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3251-7D4B-41A1-BA48-18A9B5DE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 x Cat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1A474-A2B5-43EE-B41F-BDE43486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E085-F947-4A0B-A8B6-DF068BD05C8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29091-4804-46DB-B28D-932F7C6A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5" y="1292866"/>
            <a:ext cx="8048625" cy="609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F234C3-EA8F-4E34-A524-835B3ECED1EF}"/>
              </a:ext>
            </a:extLst>
          </p:cNvPr>
          <p:cNvSpPr txBox="1"/>
          <p:nvPr/>
        </p:nvSpPr>
        <p:spPr>
          <a:xfrm>
            <a:off x="5330369" y="3590525"/>
            <a:ext cx="153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Equivalent to: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5CE4D7-E65E-48E2-97A7-5FBB3040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90" y="2811898"/>
            <a:ext cx="4267200" cy="571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433AF6-8282-41A9-9158-165AD0947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2" y="3911330"/>
            <a:ext cx="6076950" cy="5334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D4A08C-E508-4C2D-8BA4-63F566FCFD72}"/>
              </a:ext>
            </a:extLst>
          </p:cNvPr>
          <p:cNvCxnSpPr>
            <a:cxnSpLocks/>
          </p:cNvCxnSpPr>
          <p:nvPr/>
        </p:nvCxnSpPr>
        <p:spPr>
          <a:xfrm flipV="1">
            <a:off x="4533089" y="4333353"/>
            <a:ext cx="272375" cy="608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337FCCC-67A4-4143-8804-DE26BF75D96E}"/>
              </a:ext>
            </a:extLst>
          </p:cNvPr>
          <p:cNvSpPr txBox="1"/>
          <p:nvPr/>
        </p:nvSpPr>
        <p:spPr>
          <a:xfrm>
            <a:off x="4105073" y="5053026"/>
            <a:ext cx="636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must have i. notation or Stata will think the variable is continuous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F687F06-B5E4-41AC-BCFE-5D3BD02D9229}"/>
              </a:ext>
            </a:extLst>
          </p:cNvPr>
          <p:cNvCxnSpPr>
            <a:cxnSpLocks/>
          </p:cNvCxnSpPr>
          <p:nvPr/>
        </p:nvCxnSpPr>
        <p:spPr>
          <a:xfrm flipH="1" flipV="1">
            <a:off x="5930627" y="4333353"/>
            <a:ext cx="499357" cy="608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0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6746</TotalTime>
  <Words>2458</Words>
  <Application>Microsoft Office PowerPoint</Application>
  <PresentationFormat>Widescreen</PresentationFormat>
  <Paragraphs>357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ProximaNova</vt:lpstr>
      <vt:lpstr>Arial</vt:lpstr>
      <vt:lpstr>Calibri</vt:lpstr>
      <vt:lpstr>Cambria Math</vt:lpstr>
      <vt:lpstr>Courier New</vt:lpstr>
      <vt:lpstr>Office Theme</vt:lpstr>
      <vt:lpstr>Decomposing, Probing, and Plotting Interactions in Stata (Part II + Lab)</vt:lpstr>
      <vt:lpstr>Requirements</vt:lpstr>
      <vt:lpstr>Outline</vt:lpstr>
      <vt:lpstr>Categorical by Categorical</vt:lpstr>
      <vt:lpstr>Dummy coding (2 categories)</vt:lpstr>
      <vt:lpstr>Dummy Coding (3 categories)</vt:lpstr>
      <vt:lpstr>Value labels</vt:lpstr>
      <vt:lpstr>Quiz #10</vt:lpstr>
      <vt:lpstr>Cat x Cat Model</vt:lpstr>
      <vt:lpstr>Model Interpretation (Cat x Cat)</vt:lpstr>
      <vt:lpstr>Model Interpretation (Cat x Cat)</vt:lpstr>
      <vt:lpstr>Interaction as the additional effect</vt:lpstr>
      <vt:lpstr>Predicted Values (cat x cat)</vt:lpstr>
      <vt:lpstr>Simple effects not = interaction (cat x cat)</vt:lpstr>
      <vt:lpstr>Interaction = Difference of Simple Effects (continued)</vt:lpstr>
      <vt:lpstr>Quiz #11, 12</vt:lpstr>
      <vt:lpstr>Plotting cat x cat interaction</vt:lpstr>
      <vt:lpstr>Quiz #13,14</vt:lpstr>
      <vt:lpstr>Answers to Quiz Questions</vt:lpstr>
      <vt:lpstr>Exercises</vt:lpstr>
      <vt:lpstr>Introduction</vt:lpstr>
      <vt:lpstr>Exercise 1</vt:lpstr>
      <vt:lpstr>Exercise 1 (solution)</vt:lpstr>
      <vt:lpstr>Exercise 2</vt:lpstr>
      <vt:lpstr>Exercise 2 (solution)</vt:lpstr>
      <vt:lpstr>Continuous by Continuous</vt:lpstr>
      <vt:lpstr>Exercise 3 (a)</vt:lpstr>
      <vt:lpstr>Exercise 3 (b)</vt:lpstr>
      <vt:lpstr>Exercise 3 (c)</vt:lpstr>
      <vt:lpstr>Exercise 3 (d)</vt:lpstr>
      <vt:lpstr>Exercise 3 (Solution)</vt:lpstr>
      <vt:lpstr>Exercise 4</vt:lpstr>
      <vt:lpstr>Answer to Exercise 4 (a)</vt:lpstr>
      <vt:lpstr>Answer to Exercise 4 (b)</vt:lpstr>
      <vt:lpstr>Exercise 5</vt:lpstr>
      <vt:lpstr>Exercise 5 (Solution)</vt:lpstr>
      <vt:lpstr>Continuous by Categorical</vt:lpstr>
      <vt:lpstr>Exercise 6</vt:lpstr>
      <vt:lpstr>Exercise 6 (Solution 1)</vt:lpstr>
      <vt:lpstr>Exercise 6 (Solution 2)</vt:lpstr>
      <vt:lpstr>Categorical by Categorical</vt:lpstr>
      <vt:lpstr>Exercise 7 (a)</vt:lpstr>
      <vt:lpstr>Exercise 7 (b)</vt:lpstr>
      <vt:lpstr>Exercise 7 (solution)</vt:lpstr>
      <vt:lpstr>Exercise 8</vt:lpstr>
      <vt:lpstr>Solution to Exercise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Decomposing, Probing, and Plotting Interactions in Stata (Part II + Lab)</dc:title>
  <dc:creator>Lin, John</dc:creator>
  <cp:lastModifiedBy>Johnny Lin</cp:lastModifiedBy>
  <cp:revision>434</cp:revision>
  <dcterms:created xsi:type="dcterms:W3CDTF">2018-07-09T17:00:18Z</dcterms:created>
  <dcterms:modified xsi:type="dcterms:W3CDTF">2020-08-24T19:14:34Z</dcterms:modified>
</cp:coreProperties>
</file>